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3"/>
    <p:sldMasterId id="2147483702" r:id="rId4"/>
    <p:sldMasterId id="2147483703" r:id="rId5"/>
    <p:sldMasterId id="214748370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y="5143500" cx="9144000"/>
  <p:notesSz cx="6858000" cy="9144000"/>
  <p:embeddedFontLst>
    <p:embeddedFont>
      <p:font typeface="Raleway"/>
      <p:regular r:id="rId75"/>
      <p:bold r:id="rId76"/>
      <p:italic r:id="rId77"/>
      <p:boldItalic r:id="rId78"/>
    </p:embeddedFont>
    <p:embeddedFont>
      <p:font typeface="Bilbo"/>
      <p:regular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Helvetica Neue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-regular.fntdata"/><Relationship Id="rId83" Type="http://schemas.openxmlformats.org/officeDocument/2006/relationships/font" Target="fonts/Lato-boldItalic.fntdata"/><Relationship Id="rId42" Type="http://schemas.openxmlformats.org/officeDocument/2006/relationships/slide" Target="slides/slide35.xml"/><Relationship Id="rId86" Type="http://schemas.openxmlformats.org/officeDocument/2006/relationships/font" Target="fonts/HelveticaNeue-italic.fntdata"/><Relationship Id="rId41" Type="http://schemas.openxmlformats.org/officeDocument/2006/relationships/slide" Target="slides/slide34.xml"/><Relationship Id="rId85" Type="http://schemas.openxmlformats.org/officeDocument/2006/relationships/font" Target="fonts/HelveticaNeue-bold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HelveticaNeue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Raleway-regular.fntdata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Raleway-italic.fntdata"/><Relationship Id="rId32" Type="http://schemas.openxmlformats.org/officeDocument/2006/relationships/slide" Target="slides/slide25.xml"/><Relationship Id="rId76" Type="http://schemas.openxmlformats.org/officeDocument/2006/relationships/font" Target="fonts/Raleway-bold.fntdata"/><Relationship Id="rId35" Type="http://schemas.openxmlformats.org/officeDocument/2006/relationships/slide" Target="slides/slide28.xml"/><Relationship Id="rId79" Type="http://schemas.openxmlformats.org/officeDocument/2006/relationships/font" Target="fonts/Bilbo-regular.fntdata"/><Relationship Id="rId34" Type="http://schemas.openxmlformats.org/officeDocument/2006/relationships/slide" Target="slides/slide27.xml"/><Relationship Id="rId78" Type="http://schemas.openxmlformats.org/officeDocument/2006/relationships/font" Target="fonts/Raleway-bold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andom_fores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77b9abbd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77b9abbd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2021: 95 minutes (15-min break; skipped poll)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2022: 92 minutes (13-min break)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2023: 90 minutes (11-min break)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8e9355236_2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k=3, we might get these 3 images on the right</a:t>
            </a:r>
            <a:endParaRPr/>
          </a:p>
        </p:txBody>
      </p:sp>
      <p:sp>
        <p:nvSpPr>
          <p:cNvPr id="367" name="Google Shape;367;g18e9355236_24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9355236_2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 we can now simply find the most frequent label in the retrieved images and return it as the label for the query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Here all 3 images are labeled as cats, so the vote is unanimous, and we label the query as a cat</a:t>
            </a:r>
            <a:endParaRPr/>
          </a:p>
        </p:txBody>
      </p:sp>
      <p:sp>
        <p:nvSpPr>
          <p:cNvPr id="377" name="Google Shape;377;g18e9355236_24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e9355236_2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Disk: Need to compare query point to all other data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Unless data is smartly indexed</a:t>
            </a:r>
            <a:endParaRPr/>
          </a:p>
        </p:txBody>
      </p:sp>
      <p:sp>
        <p:nvSpPr>
          <p:cNvPr id="387" name="Google Shape;387;g18e9355236_24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e9355236_2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8e9355236_24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9355236_2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introduce these in the context of k-NN, but they are relevant across all of ML and data mining</a:t>
            </a:r>
            <a:endParaRPr/>
          </a:p>
        </p:txBody>
      </p:sp>
      <p:sp>
        <p:nvSpPr>
          <p:cNvPr id="399" name="Google Shape;399;g18e9355236_24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e9355236_24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8e9355236_24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7b05bc4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7b05bc4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Asking you to push k-NN on your mental stack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Using k-NN as a starting point for an excursion into a fundamental concept relevant to all of stats/ML: bias/variance tradeoff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8e9355236_2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Regardless how complex the relationship between X and y, there is an f connecting the two; in the worst case: (infinitely large) lookup table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f_D is an estimate of the true f</a:t>
            </a:r>
            <a:endParaRPr/>
          </a:p>
        </p:txBody>
      </p:sp>
      <p:sp>
        <p:nvSpPr>
          <p:cNvPr id="417" name="Google Shape;417;g18e9355236_24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77b9abbd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</a:t>
            </a:r>
            <a:r>
              <a:rPr lang="en"/>
              <a:t>andomness comes from choice of D; consider X fixed for now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Intuitive explanation of bias and variance: see next slide</a:t>
            </a:r>
            <a:endParaRPr/>
          </a:p>
        </p:txBody>
      </p:sp>
      <p:sp>
        <p:nvSpPr>
          <p:cNvPr id="439" name="Google Shape;439;gf77b9abbd8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8e9355236_2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Variance: note that it doesn’t depend on true 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Previous slide: considered a fixed testing data point (X,y); expectation only over training set 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Now also take expectation over testing set {(X,y)}</a:t>
            </a:r>
            <a:endParaRPr/>
          </a:p>
        </p:txBody>
      </p:sp>
      <p:sp>
        <p:nvSpPr>
          <p:cNvPr id="445" name="Google Shape;445;g18e9355236_24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7b05bc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7b05bc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8e9355236_2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8e9355236_2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 model on many different random training sets 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Every point: predicted y for one training set D (for sake of picture, y is 2D here, though usually 1D)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Bias = average closeness to center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Variance = dispersion of predictions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8e9355236_2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Example: p.t.o.</a:t>
            </a:r>
            <a:endParaRPr/>
          </a:p>
        </p:txBody>
      </p:sp>
      <p:sp>
        <p:nvSpPr>
          <p:cNvPr id="465" name="Google Shape;465;g18e9355236_24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8e9355236_2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Move one red dot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Won’t change straight line too much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might change polynomial drastically</a:t>
            </a:r>
            <a:endParaRPr/>
          </a:p>
        </p:txBody>
      </p:sp>
      <p:sp>
        <p:nvSpPr>
          <p:cNvPr id="472" name="Google Shape;472;g18e9355236_24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8e9355236_2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It’s usually easy to make a model w/ low bias (memorize the training data) or w/ low variance (always predict fixed constant)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Goal: find optimal tradeoff, where both are reasonably low</a:t>
            </a:r>
            <a:endParaRPr/>
          </a:p>
        </p:txBody>
      </p:sp>
      <p:sp>
        <p:nvSpPr>
          <p:cNvPr id="484" name="Google Shape;484;g18e9355236_24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7b05bc4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a7b05bc4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54b28f7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(don’t cheat by looking at next slides, please)</a:t>
            </a:r>
            <a:endParaRPr/>
          </a:p>
        </p:txBody>
      </p:sp>
      <p:sp>
        <p:nvSpPr>
          <p:cNvPr id="497" name="Google Shape;497;ga54b28f7b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8e9355236_2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Particularly simple case: X is 1-D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Ex.: Consider bias and variance for fixed 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get full bias and variance: need to take expectation over all X</a:t>
            </a:r>
            <a:endParaRPr/>
          </a:p>
        </p:txBody>
      </p:sp>
      <p:sp>
        <p:nvSpPr>
          <p:cNvPr id="505" name="Google Shape;505;g18e9355236_24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8e9355236_24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Whenever I sample a new red dataset, I get a new nearest neighbor, and thus a new predicted 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Bias = average distance of predicted y (height of green point) from true y (height of blue line)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(Animation: click back and forth b/w this slide and next)</a:t>
            </a:r>
            <a:endParaRPr/>
          </a:p>
        </p:txBody>
      </p:sp>
      <p:sp>
        <p:nvSpPr>
          <p:cNvPr id="550" name="Google Shape;550;g18e9355236_24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8e9355236_24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Low bias (close to blue curve), on average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high variance: prediction varies a lot across samples</a:t>
            </a:r>
            <a:endParaRPr/>
          </a:p>
        </p:txBody>
      </p:sp>
      <p:sp>
        <p:nvSpPr>
          <p:cNvPr id="606" name="Google Shape;606;g18e9355236_24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8e9355236_2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18e9355236_24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7ba6f3b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7ba6f3b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8e9355236_24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Larger bias (further off from blue line)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smaller variance: consistent prediction across samples</a:t>
            </a:r>
            <a:endParaRPr/>
          </a:p>
        </p:txBody>
      </p:sp>
      <p:sp>
        <p:nvSpPr>
          <p:cNvPr id="717" name="Google Shape;717;g18e9355236_24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8e9355236_24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18e9355236_24_3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954def5ab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954def5ab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8e9355236_24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8e9355236_24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8e9355236_24_432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95" name="Google Shape;795;g18e9355236_24_432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Goal: predict if someone will buy a computer, based on … </a:t>
            </a:r>
            <a:endParaRPr sz="1300"/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 flow chart like this, called a decision tree, can give you a sequence of rules to apply in order to make that prediction (p.t.o.)</a:t>
            </a:r>
            <a:endParaRPr sz="1300"/>
          </a:p>
        </p:txBody>
      </p:sp>
      <p:sp>
        <p:nvSpPr>
          <p:cNvPr id="796" name="Google Shape;796;g18e9355236_24_432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8e9355236_24_463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26" name="Google Shape;826;g18e9355236_24_463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18e9355236_24_463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8e9355236_24_469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35" name="Google Shape;835;g18e9355236_24_469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18e9355236_24_469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8e9355236_24_475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44" name="Google Shape;844;g18e9355236_24_475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18e9355236_24_475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8e9355236_24_505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74" name="Google Shape;874;g18e9355236_24_505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18e9355236_24_505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8e9355236_24_538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07" name="Google Shape;907;g18e9355236_24_538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18e9355236_24_538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54b28f7b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54b28f7b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Getting the data: automatic labeling/extraction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Exploring/communicating: viz, e.g., 2D embedding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Model: e.g., weight inspection as in regression analysis (lec 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 an interesting Q: e.g., from my own lab: “Can the success of a news headline be predicted from the text of the headline?”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Also: if you’ve understood sth only one way, you haven’t understood it at all (Minsky) → don’t worry if you’ve seen some of this before, e.g., in an ML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8e9355236_24_580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49" name="Google Shape;949;g18e9355236_24_580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-2984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log 0 = 0 by convention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So strategy: select attribs such that, after splitting, datasets associated with child nodes have low entropy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50" name="Google Shape;950;g18e9355236_24_580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8e9355236_24_587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60" name="Google Shape;960;g18e9355236_24_587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14 = 9 + 5 data points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H_S is entropy before splitting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Splitting by age creates 3 subsets, w/ entropies 0.97, 0, 0.97; etc. for other attribs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61" name="Google Shape;961;g18e9355236_24_587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e9355236_24_594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68" name="Google Shape;968;g18e9355236_24_594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Compute expected entropy for each attribute (weighted average over entropies associated w/ values of the attrib)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Pick attribute w/ lowest expected entropy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69" name="Google Shape;969;g18e9355236_24_594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8e9355236_24_602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77" name="Google Shape;977;g18e9355236_24_602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-2984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In a nutshell: …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Info gain: entropy before splitting, minus expected entropy after splitting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Minimizing exp entr after splitting == maximizing info gain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78" name="Google Shape;978;g18e9355236_24_602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8e9355236_24_613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89" name="Google Shape;989;g18e9355236_24_613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(can fit any training set perfectly: one leaf for </a:t>
            </a:r>
            <a:r>
              <a:rPr lang="en" sz="1100">
                <a:solidFill>
                  <a:schemeClr val="dk1"/>
                </a:solidFill>
              </a:rPr>
              <a:t>each</a:t>
            </a:r>
            <a:r>
              <a:rPr lang="en" sz="1100">
                <a:solidFill>
                  <a:schemeClr val="dk1"/>
                </a:solidFill>
              </a:rPr>
              <a:t> combo of feature values)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g18e9355236_24_613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8e9355236_24_619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97" name="Google Shape;997;g18e9355236_24_619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-158750" lvl="0" marL="165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g18e9355236_24_619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8e9355236_24_6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g18e9355236_24_6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5" name="Google Shape;1005;g18e9355236_24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(Please don’t cheat by looking at next slide)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decision tree depth increases 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(A) ... bias increases, variance decreases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 ... bias decreases, variance increases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... both bias and variance increase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(D) ... both bias and variance decrease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54b28f7bf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a54b28f7bf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0" name="Google Shape;1020;ga54b28f7b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depth → check more properties of data points → higher chance of ending up in a different leaf when using different training data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depth → many different data points end up in same leaf → can’t discriminate well → high error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Next: how to improve bias and variance by using more than a single tree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8e9355236_24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Bagg</a:t>
            </a:r>
            <a:r>
              <a:rPr lang="en"/>
              <a:t>ing = </a:t>
            </a:r>
            <a:r>
              <a:rPr b="1" lang="en"/>
              <a:t>b</a:t>
            </a:r>
            <a:r>
              <a:rPr lang="en"/>
              <a:t>ootstrap </a:t>
            </a:r>
            <a:r>
              <a:rPr b="1" lang="en"/>
              <a:t>agg</a:t>
            </a:r>
            <a:r>
              <a:rPr lang="en"/>
              <a:t>regating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Stacking: combined models can even be of very different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18e9355236_24_6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8e9355236_24_6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18e9355236_24_6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9" name="Google Shape;1039;g18e9355236_24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sampling also called “dropout” in NNs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https://en.wikipedia.org/wiki/Random_forest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e9355236_2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(running example: images of animals)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Supervised/discrete: is this a cat, dog, or cow?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Supervised/continuous: how much does this animal weigh?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Unsupervised/discrete: group these images, such that animals of the same species land in the same group.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Unsupervised/continuous: turn each of these images into a 3D vector.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shades of gray in between (e.g., “semi-supervised”, RL)</a:t>
            </a:r>
            <a:endParaRPr/>
          </a:p>
        </p:txBody>
      </p:sp>
      <p:sp>
        <p:nvSpPr>
          <p:cNvPr id="329" name="Google Shape;329;g18e9355236_24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8e9355236_24_6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18e9355236_24_6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6" name="Google Shape;1046;g18e9355236_24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e9355236_24_6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g18e9355236_24_6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3" name="Google Shape;1053;g18e9355236_24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8e9355236_24_6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18e9355236_24_6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0" name="Google Shape;1060;g18e9355236_24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you have now seen examples of both bagging (RF) and boosting (BDT)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8e9355236_24_6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18e9355236_24_6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7" name="Google Shape;1067;g18e9355236_24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8e9355236_24_6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g18e9355236_24_6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9" name="Google Shape;1089;g18e9355236_24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e9355236_24_7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g18e9355236_24_7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2" name="Google Shape;1112;g18e9355236_24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8e9355236_2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8e9355236_2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(Lecture of 2019-10-24 ended here.)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8e9355236_24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8e9355236_24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8e9355236_24_7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18e9355236_24_7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3" name="Google Shape;1153;g18e9355236_24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1"/>
                </a:solidFill>
              </a:rPr>
              <a:t>If more than 1 feature: (hyper)plane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9ae3c90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9ae3c90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1D feature X = minutes spent studying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e9355236_2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(some more examples, can skip after already having given examples on previous slide)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Unsupervised in 2 weeks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between: one lec about more practical aspects of ML</a:t>
            </a:r>
            <a:endParaRPr/>
          </a:p>
        </p:txBody>
      </p:sp>
      <p:sp>
        <p:nvSpPr>
          <p:cNvPr id="335" name="Google Shape;335;g18e9355236_24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9ae3c90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9ae3c90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Odds range from 0 to +inf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½ as far from 0 as 2 is from 0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9ae3c906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9ae3c906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(Skip model fitting, just say this:)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also added something about how to fit a log reg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more for completeness; not so crucial for the purposes of ADA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See ML class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8e9355236_24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8e9355236_24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set the stage for next week: 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High </a:t>
            </a:r>
            <a:r>
              <a:rPr lang="en"/>
              <a:t>variance</a:t>
            </a:r>
            <a:r>
              <a:rPr lang="en"/>
              <a:t> because predictions for same data point will vary a lot for different </a:t>
            </a:r>
            <a:r>
              <a:rPr lang="en"/>
              <a:t>training</a:t>
            </a:r>
            <a:r>
              <a:rPr lang="en"/>
              <a:t> 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Low bias because overprediction =~ underprediction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47ba6f3b1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47ba6f3b1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8e9355236_24_426:notes"/>
          <p:cNvSpPr/>
          <p:nvPr>
            <p:ph idx="2" type="sldImg"/>
          </p:nvPr>
        </p:nvSpPr>
        <p:spPr>
          <a:xfrm>
            <a:off x="134186" y="685057"/>
            <a:ext cx="65943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03" name="Google Shape;1203;g18e9355236_24_426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00" spcFirstLastPara="1" rIns="92700" wrap="square" tIns="46350">
            <a:noAutofit/>
          </a:bodyPr>
          <a:lstStyle/>
          <a:p>
            <a:pPr indent="-2984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When deciding which technique (e.g., from previous slide) to use, keep in mind: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There are many performance metrics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They may be completely different (tradeoffs, e.g., prec/rec)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04" name="Google Shape;1204;g18e9355236_24_426:notes"/>
          <p:cNvSpPr txBox="1"/>
          <p:nvPr>
            <p:ph idx="12" type="sldNum"/>
          </p:nvPr>
        </p:nvSpPr>
        <p:spPr>
          <a:xfrm>
            <a:off x="3884613" y="868493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00" spcFirstLastPara="1" rIns="92700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8e9355236_24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Because volume (or num possible data points) grows exponentially with dimension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fact, it starts getting weird already for d &gt; 3</a:t>
            </a:r>
            <a:endParaRPr/>
          </a:p>
        </p:txBody>
      </p:sp>
      <p:sp>
        <p:nvSpPr>
          <p:cNvPr id="1211" name="Google Shape;1211;g18e9355236_24_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8e9355236_24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g18e9355236_24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8e9355236_24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pythagoras</a:t>
            </a:r>
            <a:endParaRPr/>
          </a:p>
        </p:txBody>
      </p:sp>
      <p:sp>
        <p:nvSpPr>
          <p:cNvPr id="1223" name="Google Shape;1223;g18e9355236_24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e9355236_2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 fast)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Also today: use those techniques to explain a fundamental concept in ML/stats: bias/variance tradeoff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8e9355236_24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8e9355236_2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8e9355236_2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e9355236_2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explain k-NN in a nutshell with the example of image classification (but it works for many other kinds of data as well)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You’re given a query item, such as this image, and you’d like to determine what kind of thing is shown in the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also have a dataset of images for which you already know what’s shown in each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k-NN works like this: it first finds the k images in the labeled dataset that are most similar to the query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(p.t.o.)</a:t>
            </a:r>
            <a:endParaRPr/>
          </a:p>
        </p:txBody>
      </p:sp>
      <p:sp>
        <p:nvSpPr>
          <p:cNvPr id="358" name="Google Shape;358;g18e9355236_24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66738" y="171450"/>
            <a:ext cx="80010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609600" y="4683919"/>
            <a:ext cx="19812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2895600" y="4686300"/>
            <a:ext cx="32004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2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>
  <p:cSld name="Bulle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229702" y="324161"/>
            <a:ext cx="8580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233232" y="1008126"/>
            <a:ext cx="85710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95000"/>
              </a:lnSpc>
              <a:spcBef>
                <a:spcPts val="1480"/>
              </a:spcBef>
              <a:spcAft>
                <a:spcPts val="0"/>
              </a:spcAft>
              <a:buClr>
                <a:srgbClr val="435153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43515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43515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351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351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ctrTitle"/>
          </p:nvPr>
        </p:nvSpPr>
        <p:spPr>
          <a:xfrm>
            <a:off x="685800" y="159782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27432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32004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36576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179388" y="10060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722313" y="330517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179388" y="1006078"/>
            <a:ext cx="40767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2" type="body"/>
          </p:nvPr>
        </p:nvSpPr>
        <p:spPr>
          <a:xfrm>
            <a:off x="4408488" y="1006078"/>
            <a:ext cx="40767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3" type="body"/>
          </p:nvPr>
        </p:nvSpPr>
        <p:spPr>
          <a:xfrm>
            <a:off x="4645027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4" type="body"/>
          </p:nvPr>
        </p:nvSpPr>
        <p:spPr>
          <a:xfrm>
            <a:off x="4645027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1" type="body"/>
          </p:nvPr>
        </p:nvSpPr>
        <p:spPr>
          <a:xfrm>
            <a:off x="3575051" y="204791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»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»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»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»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2" type="body"/>
          </p:nvPr>
        </p:nvSpPr>
        <p:spPr>
          <a:xfrm>
            <a:off x="457200" y="1076327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04" name="Google Shape;204;p39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06" name="Google Shape;206;p39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09" name="Google Shape;209;p40"/>
          <p:cNvSpPr txBox="1"/>
          <p:nvPr>
            <p:ph idx="1" type="body"/>
          </p:nvPr>
        </p:nvSpPr>
        <p:spPr>
          <a:xfrm rot="5400000">
            <a:off x="2446338" y="-1260872"/>
            <a:ext cx="3771900" cy="83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 rot="5400000">
            <a:off x="5168988" y="1461900"/>
            <a:ext cx="4549500" cy="20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13" name="Google Shape;213;p41"/>
          <p:cNvSpPr txBox="1"/>
          <p:nvPr>
            <p:ph idx="1" type="body"/>
          </p:nvPr>
        </p:nvSpPr>
        <p:spPr>
          <a:xfrm rot="5400000">
            <a:off x="926488" y="-545400"/>
            <a:ext cx="4549500" cy="6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14" name="Google Shape;214;p41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17" name="Google Shape;217;p42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179388" y="1006078"/>
            <a:ext cx="40767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21" name="Google Shape;221;p43"/>
          <p:cNvSpPr txBox="1"/>
          <p:nvPr>
            <p:ph idx="2" type="body"/>
          </p:nvPr>
        </p:nvSpPr>
        <p:spPr>
          <a:xfrm>
            <a:off x="4408488" y="1006078"/>
            <a:ext cx="4076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22" name="Google Shape;222;p43"/>
          <p:cNvSpPr txBox="1"/>
          <p:nvPr>
            <p:ph idx="3" type="body"/>
          </p:nvPr>
        </p:nvSpPr>
        <p:spPr>
          <a:xfrm>
            <a:off x="4408488" y="2949178"/>
            <a:ext cx="4076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179388" y="1006078"/>
            <a:ext cx="40767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2" type="body"/>
          </p:nvPr>
        </p:nvSpPr>
        <p:spPr>
          <a:xfrm>
            <a:off x="4408488" y="1006078"/>
            <a:ext cx="40767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4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4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4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4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4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4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4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title"/>
          </p:nvPr>
        </p:nvSpPr>
        <p:spPr>
          <a:xfrm>
            <a:off x="342850" y="250709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idx="1" type="body"/>
          </p:nvPr>
        </p:nvSpPr>
        <p:spPr>
          <a:xfrm>
            <a:off x="352712" y="127053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4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4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4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4" name="Google Shape;254;p4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4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6" name="Google Shape;256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9" name="Google Shape;259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2" name="Google Shape;262;p5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5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5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5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5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3" name="Google Shape;273;p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7" name="Google Shape;277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5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5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5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5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" name="Google Shape;283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288" name="Google Shape;288;p5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5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179388" y="10060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»"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1" type="ftr"/>
          </p:nvPr>
        </p:nvSpPr>
        <p:spPr>
          <a:xfrm>
            <a:off x="152400" y="4857750"/>
            <a:ext cx="586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1" name="Google Shape;231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Bias%E2%80%93variance_tradeoff#Derivatio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edstem.org/eu/courses/808/discussion/60681" TargetMode="External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.epfl.ch/ada2023-lec7-feedback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jib4kj03l8w" TargetMode="External"/><Relationship Id="rId4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hyperlink" Target="https://web.speakup.info/room/join/66626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xgboost.readthedocs.io/en/latest/tutorials/model.htm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en.wikipedia.org/w/index.php?title=Gradient_boosting&amp;oldid=809861335#Size_of_trees" TargetMode="External"/><Relationship Id="rId4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r2d3.us/visual-intro-to-machine-learning-part-1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o.epfl.ch/ada2023-lec7-feedback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Shot 2017-05-29 at 10.29.02 PM.png" id="295" name="Google Shape;2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49" y="873025"/>
            <a:ext cx="3384251" cy="33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8"/>
          <p:cNvSpPr txBox="1"/>
          <p:nvPr/>
        </p:nvSpPr>
        <p:spPr>
          <a:xfrm>
            <a:off x="712450" y="112125"/>
            <a:ext cx="7653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Applied Data Analysis (CS401)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7" name="Google Shape;2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850" y="3860451"/>
            <a:ext cx="1228850" cy="1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8"/>
          <p:cNvSpPr txBox="1"/>
          <p:nvPr/>
        </p:nvSpPr>
        <p:spPr>
          <a:xfrm>
            <a:off x="3627375" y="1160550"/>
            <a:ext cx="50091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Lecture 7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Learning from data: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Supervised learning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1 Nov 2023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9" name="Google Shape;29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00" y="4511602"/>
            <a:ext cx="1644925" cy="4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8"/>
          <p:cNvSpPr txBox="1"/>
          <p:nvPr/>
        </p:nvSpPr>
        <p:spPr>
          <a:xfrm>
            <a:off x="2680800" y="4317000"/>
            <a:ext cx="3782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Robert West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8825" y="-4673"/>
            <a:ext cx="53921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7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k nearest neighbors (k-NN)</a:t>
            </a:r>
            <a:endParaRPr/>
          </a:p>
        </p:txBody>
      </p:sp>
      <p:pic>
        <p:nvPicPr>
          <p:cNvPr id="370" name="Google Shape;370;p67"/>
          <p:cNvPicPr preferRelativeResize="0"/>
          <p:nvPr/>
        </p:nvPicPr>
        <p:blipFill rotWithShape="1">
          <a:blip r:embed="rId3">
            <a:alphaModFix/>
          </a:blip>
          <a:srcRect b="31416" l="49264" r="40609" t="50157"/>
          <a:stretch/>
        </p:blipFill>
        <p:spPr>
          <a:xfrm>
            <a:off x="4253452" y="839753"/>
            <a:ext cx="1185000" cy="9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7"/>
          <p:cNvSpPr txBox="1"/>
          <p:nvPr>
            <p:ph idx="1" type="body"/>
          </p:nvPr>
        </p:nvSpPr>
        <p:spPr>
          <a:xfrm>
            <a:off x="384048" y="740664"/>
            <a:ext cx="84033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/>
              <a:t>          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 query item:                    Return the most</a:t>
            </a:r>
            <a:b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k closest matches                          </a:t>
            </a:r>
            <a:r>
              <a:rPr lang="en" sz="2800"/>
              <a:t>f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requent labe</a:t>
            </a:r>
            <a:r>
              <a:rPr lang="en" sz="2800"/>
              <a:t>l</a:t>
            </a:r>
            <a:endParaRPr sz="2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/>
              <a:t>in a labeled dataset ↓</a:t>
            </a:r>
            <a:r>
              <a:rPr lang="en" sz="2800"/>
              <a:t>                          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among the </a:t>
            </a:r>
            <a:r>
              <a:rPr lang="en" sz="2800"/>
              <a:t>k</a:t>
            </a:r>
            <a:endParaRPr/>
          </a:p>
        </p:txBody>
      </p:sp>
      <p:pic>
        <p:nvPicPr>
          <p:cNvPr id="372" name="Google Shape;372;p67"/>
          <p:cNvPicPr preferRelativeResize="0"/>
          <p:nvPr/>
        </p:nvPicPr>
        <p:blipFill rotWithShape="1">
          <a:blip r:embed="rId4">
            <a:alphaModFix/>
          </a:blip>
          <a:srcRect b="16285" l="13416" r="10613" t="10881"/>
          <a:stretch/>
        </p:blipFill>
        <p:spPr>
          <a:xfrm>
            <a:off x="457200" y="2114075"/>
            <a:ext cx="5802600" cy="29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7"/>
          <p:cNvPicPr preferRelativeResize="0"/>
          <p:nvPr/>
        </p:nvPicPr>
        <p:blipFill rotWithShape="1">
          <a:blip r:embed="rId3">
            <a:alphaModFix/>
          </a:blip>
          <a:srcRect b="31509" l="13519" r="77896" t="14785"/>
          <a:stretch/>
        </p:blipFill>
        <p:spPr>
          <a:xfrm>
            <a:off x="6259800" y="2111225"/>
            <a:ext cx="933600" cy="30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7"/>
          <p:cNvSpPr/>
          <p:nvPr/>
        </p:nvSpPr>
        <p:spPr>
          <a:xfrm>
            <a:off x="6177875" y="2071875"/>
            <a:ext cx="1185000" cy="3100500"/>
          </a:xfrm>
          <a:prstGeom prst="ellipse">
            <a:avLst/>
          </a:prstGeom>
          <a:noFill/>
          <a:ln cap="flat" cmpd="sng" w="349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k nearest neighbors (k-NN)</a:t>
            </a:r>
            <a:endParaRPr/>
          </a:p>
        </p:txBody>
      </p:sp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384048" y="740664"/>
            <a:ext cx="84033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3 votes for “cat”</a:t>
            </a:r>
            <a:endParaRPr/>
          </a:p>
        </p:txBody>
      </p:sp>
      <p:pic>
        <p:nvPicPr>
          <p:cNvPr id="381" name="Google Shape;381;p68"/>
          <p:cNvPicPr preferRelativeResize="0"/>
          <p:nvPr/>
        </p:nvPicPr>
        <p:blipFill rotWithShape="1">
          <a:blip r:embed="rId3">
            <a:alphaModFix/>
          </a:blip>
          <a:srcRect b="31416" l="49264" r="40609" t="50157"/>
          <a:stretch/>
        </p:blipFill>
        <p:spPr>
          <a:xfrm>
            <a:off x="3787108" y="838210"/>
            <a:ext cx="1185000" cy="9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8"/>
          <p:cNvPicPr preferRelativeResize="0"/>
          <p:nvPr/>
        </p:nvPicPr>
        <p:blipFill rotWithShape="1">
          <a:blip r:embed="rId4">
            <a:alphaModFix/>
          </a:blip>
          <a:srcRect b="16285" l="13416" r="10613" t="10881"/>
          <a:stretch/>
        </p:blipFill>
        <p:spPr>
          <a:xfrm>
            <a:off x="457200" y="2114075"/>
            <a:ext cx="5802600" cy="29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8"/>
          <p:cNvPicPr preferRelativeResize="0"/>
          <p:nvPr/>
        </p:nvPicPr>
        <p:blipFill rotWithShape="1">
          <a:blip r:embed="rId3">
            <a:alphaModFix/>
          </a:blip>
          <a:srcRect b="31509" l="13519" r="77896" t="14785"/>
          <a:stretch/>
        </p:blipFill>
        <p:spPr>
          <a:xfrm>
            <a:off x="6259800" y="2111225"/>
            <a:ext cx="933600" cy="30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8"/>
          <p:cNvSpPr/>
          <p:nvPr/>
        </p:nvSpPr>
        <p:spPr>
          <a:xfrm>
            <a:off x="6177875" y="2071875"/>
            <a:ext cx="1185000" cy="3100500"/>
          </a:xfrm>
          <a:prstGeom prst="ellipse">
            <a:avLst/>
          </a:prstGeom>
          <a:noFill/>
          <a:ln cap="flat" cmpd="sng" w="349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Properties of 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69"/>
          <p:cNvSpPr txBox="1"/>
          <p:nvPr>
            <p:ph idx="1" type="body"/>
          </p:nvPr>
        </p:nvSpPr>
        <p:spPr>
          <a:xfrm>
            <a:off x="292608" y="740664"/>
            <a:ext cx="8613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b="1" i="0" lang="en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" sz="2800">
                <a:solidFill>
                  <a:srgbClr val="0070C0"/>
                </a:solidFill>
              </a:rPr>
              <a:t>d</a:t>
            </a:r>
            <a:r>
              <a:rPr b="1" i="0" lang="en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ata </a:t>
            </a:r>
            <a:r>
              <a:rPr b="1" i="0" lang="en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b="1" i="0" lang="en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b="1" lang="en" sz="2800">
                <a:solidFill>
                  <a:srgbClr val="0070C0"/>
                </a:solidFill>
              </a:rPr>
              <a:t>m</a:t>
            </a:r>
            <a:r>
              <a:rPr b="1" i="0" lang="en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odel</a:t>
            </a:r>
            <a:endParaRPr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training needed.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Conceptually simple algorithm.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generally improves with more data.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Usually need data in memory, but can also be run </a:t>
            </a:r>
            <a:r>
              <a:rPr lang="en" sz="2400"/>
              <a:t>from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disk. </a:t>
            </a:r>
            <a:endParaRPr sz="2400"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b="1" i="0" lang="en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Minimal </a:t>
            </a:r>
            <a:r>
              <a:rPr b="1" lang="en" sz="2800">
                <a:solidFill>
                  <a:srgbClr val="0070C0"/>
                </a:solidFill>
              </a:rPr>
              <a:t>c</a:t>
            </a:r>
            <a:r>
              <a:rPr b="1" i="0" lang="en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onfiguration:</a:t>
            </a:r>
            <a:endParaRPr b="1" i="0" sz="2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parameter</a:t>
            </a:r>
            <a:r>
              <a:rPr lang="en" sz="1800"/>
              <a:t>: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 (number of neighbors)</a:t>
            </a:r>
            <a:endParaRPr sz="1800"/>
          </a:p>
          <a:p>
            <a:pPr indent="-2794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two other choices are also important:</a:t>
            </a:r>
            <a:endParaRPr sz="1800"/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Similarity metric</a:t>
            </a:r>
            <a:endParaRPr sz="1800"/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Weighting of neighbors in voting (e.g. by </a:t>
            </a:r>
            <a:r>
              <a:rPr lang="en" sz="1800"/>
              <a:t>similarity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0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k-NN </a:t>
            </a:r>
            <a:r>
              <a:rPr lang="en"/>
              <a:t>f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lavors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70"/>
          <p:cNvSpPr txBox="1"/>
          <p:nvPr>
            <p:ph idx="1" type="body"/>
          </p:nvPr>
        </p:nvSpPr>
        <p:spPr>
          <a:xfrm>
            <a:off x="457200" y="740664"/>
            <a:ext cx="83142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b="1" i="0" lang="en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Classification: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is y = f(X), y is from a discrete set (labels).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X, compute y = majority vote of the k nearest neighbors. 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also use a weighted vote* of the neighbors. 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b="1" i="0" lang="en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Regression:</a:t>
            </a:r>
            <a:endParaRPr b="1" i="0" sz="2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is y = f(X), y is a real value. 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X, compute y = average value of the k nearest neighbors.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also use a weighted average* of the neighbors.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Weighting function is usually the similarity. 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1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k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-NN distance</a:t>
            </a:r>
            <a:r>
              <a:rPr lang="en" sz="1700"/>
              <a:t> (opposite of similarity) 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71"/>
          <p:cNvSpPr txBox="1"/>
          <p:nvPr>
            <p:ph idx="1" type="body"/>
          </p:nvPr>
        </p:nvSpPr>
        <p:spPr>
          <a:xfrm>
            <a:off x="1150950" y="969275"/>
            <a:ext cx="6842100" cy="412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99" r="0" t="-1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2"/>
          <p:cNvPicPr preferRelativeResize="0"/>
          <p:nvPr/>
        </p:nvPicPr>
        <p:blipFill rotWithShape="1">
          <a:blip r:embed="rId3">
            <a:alphaModFix/>
          </a:blip>
          <a:srcRect b="36204" l="0" r="0" t="0"/>
          <a:stretch/>
        </p:blipFill>
        <p:spPr>
          <a:xfrm>
            <a:off x="533400" y="1197902"/>
            <a:ext cx="7880752" cy="26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2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k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-NN distance</a:t>
            </a:r>
            <a:r>
              <a:rPr lang="en" sz="1700"/>
              <a:t> (opposite of similarity) 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stack.push(kNN)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4" name="Google Shape;414;p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/>
          <p:cNvPicPr preferRelativeResize="0"/>
          <p:nvPr/>
        </p:nvPicPr>
        <p:blipFill rotWithShape="1">
          <a:blip r:embed="rId3">
            <a:alphaModFix/>
          </a:blip>
          <a:srcRect b="43055" l="25051" r="51198" t="18332"/>
          <a:stretch/>
        </p:blipFill>
        <p:spPr>
          <a:xfrm>
            <a:off x="5581650" y="2540136"/>
            <a:ext cx="3219300" cy="22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Predicting from </a:t>
            </a:r>
            <a:r>
              <a:rPr lang="en"/>
              <a:t>s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amples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74"/>
          <p:cNvSpPr txBox="1"/>
          <p:nvPr>
            <p:ph idx="1" type="body"/>
          </p:nvPr>
        </p:nvSpPr>
        <p:spPr>
          <a:xfrm>
            <a:off x="457200" y="792950"/>
            <a:ext cx="85365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datasets are </a:t>
            </a: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samples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a</a:t>
            </a:r>
            <a:r>
              <a:rPr lang="en" sz="2400"/>
              <a:t> (maybe infinite) 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most interested in 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models of the population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but we only have access to a </a:t>
            </a: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sample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(blue points) </a:t>
            </a:r>
            <a:r>
              <a:rPr lang="en" sz="2400"/>
              <a:t>from the population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dataset consisting of pairs (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400"/>
              <a:t>,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label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/>
              <a:t>w</a:t>
            </a:r>
            <a:r>
              <a:rPr lang="en" sz="2400"/>
              <a:t>e aim to find the true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400"/>
              <a:t>:</a:t>
            </a:r>
            <a:endParaRPr sz="2400"/>
          </a:p>
          <a:p>
            <a:pPr indent="-381000" lvl="0" marL="457200" marR="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i="1" lang="en" sz="2400"/>
              <a:t>y</a:t>
            </a:r>
            <a:r>
              <a:rPr lang="en" sz="2400"/>
              <a:t> = </a:t>
            </a:r>
            <a:r>
              <a:rPr i="1" lang="en" sz="2400"/>
              <a:t>f</a:t>
            </a:r>
            <a:r>
              <a:rPr lang="en" sz="2400"/>
              <a:t>(</a:t>
            </a:r>
            <a:r>
              <a:rPr i="1" lang="en" sz="2400"/>
              <a:t>X</a:t>
            </a:r>
            <a:r>
              <a:rPr lang="en" sz="2400"/>
              <a:t>).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train on a training sample </a:t>
            </a:r>
            <a:r>
              <a:rPr b="0" i="1" lang="en" sz="2400" u="none" cap="none" strike="noStrik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b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denote the fitted model as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baseline="-2500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74"/>
          <p:cNvCxnSpPr/>
          <p:nvPr/>
        </p:nvCxnSpPr>
        <p:spPr>
          <a:xfrm>
            <a:off x="4400550" y="2040731"/>
            <a:ext cx="1716000" cy="8268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23" name="Google Shape;423;p74"/>
          <p:cNvCxnSpPr/>
          <p:nvPr/>
        </p:nvCxnSpPr>
        <p:spPr>
          <a:xfrm flipH="1" rot="10800000">
            <a:off x="4493000" y="3556700"/>
            <a:ext cx="1709700" cy="7074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24" name="Google Shape;424;p74"/>
          <p:cNvSpPr/>
          <p:nvPr/>
        </p:nvSpPr>
        <p:spPr>
          <a:xfrm>
            <a:off x="8429876" y="27436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4"/>
          <p:cNvSpPr/>
          <p:nvPr/>
        </p:nvSpPr>
        <p:spPr>
          <a:xfrm>
            <a:off x="7744076" y="29722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74"/>
          <p:cNvSpPr/>
          <p:nvPr/>
        </p:nvSpPr>
        <p:spPr>
          <a:xfrm>
            <a:off x="8201276" y="35818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4"/>
          <p:cNvSpPr/>
          <p:nvPr/>
        </p:nvSpPr>
        <p:spPr>
          <a:xfrm>
            <a:off x="6905876" y="31246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4"/>
          <p:cNvSpPr/>
          <p:nvPr/>
        </p:nvSpPr>
        <p:spPr>
          <a:xfrm>
            <a:off x="6220076" y="28960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4"/>
          <p:cNvSpPr/>
          <p:nvPr/>
        </p:nvSpPr>
        <p:spPr>
          <a:xfrm>
            <a:off x="6296276" y="34294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4"/>
          <p:cNvSpPr/>
          <p:nvPr/>
        </p:nvSpPr>
        <p:spPr>
          <a:xfrm>
            <a:off x="7363076" y="36580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4"/>
          <p:cNvSpPr/>
          <p:nvPr/>
        </p:nvSpPr>
        <p:spPr>
          <a:xfrm>
            <a:off x="7820276" y="41152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74"/>
          <p:cNvSpPr/>
          <p:nvPr/>
        </p:nvSpPr>
        <p:spPr>
          <a:xfrm>
            <a:off x="6677276" y="40390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74"/>
          <p:cNvSpPr/>
          <p:nvPr/>
        </p:nvSpPr>
        <p:spPr>
          <a:xfrm>
            <a:off x="6677276" y="45724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4"/>
          <p:cNvSpPr/>
          <p:nvPr/>
        </p:nvSpPr>
        <p:spPr>
          <a:xfrm>
            <a:off x="5839076" y="41914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74"/>
          <p:cNvSpPr/>
          <p:nvPr/>
        </p:nvSpPr>
        <p:spPr>
          <a:xfrm>
            <a:off x="7363076" y="43438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4"/>
          <p:cNvSpPr/>
          <p:nvPr/>
        </p:nvSpPr>
        <p:spPr>
          <a:xfrm>
            <a:off x="8429876" y="4191400"/>
            <a:ext cx="79500" cy="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5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 and </a:t>
            </a:r>
            <a:r>
              <a:rPr lang="en"/>
              <a:t>v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ariance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75"/>
          <p:cNvSpPr txBox="1"/>
          <p:nvPr>
            <p:ph idx="1" type="body"/>
          </p:nvPr>
        </p:nvSpPr>
        <p:spPr>
          <a:xfrm>
            <a:off x="457200" y="1091825"/>
            <a:ext cx="8536500" cy="3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Given a random training sample </a:t>
            </a:r>
            <a:r>
              <a:rPr i="1" lang="en" sz="2400">
                <a:solidFill>
                  <a:srgbClr val="3C78D8"/>
                </a:solidFill>
              </a:rPr>
              <a:t>D</a:t>
            </a:r>
            <a:r>
              <a:rPr lang="en" sz="2400"/>
              <a:t>, obtain model </a:t>
            </a:r>
            <a:r>
              <a:rPr i="1" lang="en" sz="2400"/>
              <a:t>f</a:t>
            </a:r>
            <a:r>
              <a:rPr baseline="-25000" i="1" lang="en" sz="2400"/>
              <a:t>D</a:t>
            </a:r>
            <a:endParaRPr i="1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For a new data point (</a:t>
            </a:r>
            <a:r>
              <a:rPr i="1" lang="en" sz="2400"/>
              <a:t>X</a:t>
            </a:r>
            <a:r>
              <a:rPr lang="en" sz="2400"/>
              <a:t>, </a:t>
            </a:r>
            <a:r>
              <a:rPr i="1" lang="en" sz="2400"/>
              <a:t>y</a:t>
            </a:r>
            <a:r>
              <a:rPr lang="en" sz="2400"/>
              <a:t>), prediction is </a:t>
            </a:r>
            <a:r>
              <a:rPr i="1" lang="en" sz="2400"/>
              <a:t>f</a:t>
            </a:r>
            <a:r>
              <a:rPr baseline="-25000" i="1" lang="en" sz="2400"/>
              <a:t>D</a:t>
            </a:r>
            <a:r>
              <a:rPr lang="en" sz="2400"/>
              <a:t>(</a:t>
            </a:r>
            <a:r>
              <a:rPr i="1" lang="en" sz="2400"/>
              <a:t>X</a:t>
            </a:r>
            <a:r>
              <a:rPr lang="en" sz="2400"/>
              <a:t>)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(Squared) </a:t>
            </a:r>
            <a:r>
              <a:rPr lang="en" sz="2400">
                <a:solidFill>
                  <a:srgbClr val="4A86E8"/>
                </a:solidFill>
              </a:rPr>
              <a:t>error</a:t>
            </a:r>
            <a:r>
              <a:rPr lang="en" sz="2400"/>
              <a:t> = E[(</a:t>
            </a:r>
            <a:r>
              <a:rPr i="1" lang="en" sz="2400"/>
              <a:t>f</a:t>
            </a:r>
            <a:r>
              <a:rPr baseline="-25000" i="1" lang="en" sz="2400"/>
              <a:t>D</a:t>
            </a:r>
            <a:r>
              <a:rPr lang="en" sz="2400"/>
              <a:t>(</a:t>
            </a:r>
            <a:r>
              <a:rPr i="1" lang="en" sz="2400"/>
              <a:t>X</a:t>
            </a:r>
            <a:r>
              <a:rPr lang="en" sz="2400"/>
              <a:t>) – </a:t>
            </a:r>
            <a:r>
              <a:rPr i="1" lang="en" sz="2400"/>
              <a:t>y</a:t>
            </a:r>
            <a:r>
              <a:rPr lang="en" sz="2400"/>
              <a:t>)</a:t>
            </a:r>
            <a:r>
              <a:rPr baseline="30000" lang="en" sz="2400"/>
              <a:t>2</a:t>
            </a:r>
            <a:r>
              <a:rPr lang="en" sz="2400"/>
              <a:t>] (E is expectation over </a:t>
            </a:r>
            <a:r>
              <a:rPr i="1" lang="en" sz="2400"/>
              <a:t>D</a:t>
            </a:r>
            <a:r>
              <a:rPr lang="en" sz="2400"/>
              <a:t>!)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Fact: error can be decomposed into two parts (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derivation</a:t>
            </a:r>
            <a:r>
              <a:rPr lang="en" sz="2400"/>
              <a:t>)</a:t>
            </a:r>
            <a:endParaRPr sz="2400"/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4A86E8"/>
                </a:solidFill>
              </a:rPr>
              <a:t>Error</a:t>
            </a:r>
            <a:r>
              <a:rPr baseline="30000" lang="en" sz="2400"/>
              <a:t>2</a:t>
            </a:r>
            <a:r>
              <a:rPr lang="en" sz="2400"/>
              <a:t> = </a:t>
            </a:r>
            <a:r>
              <a:rPr lang="en" sz="2400">
                <a:solidFill>
                  <a:srgbClr val="CC0000"/>
                </a:solidFill>
              </a:rPr>
              <a:t>Bias</a:t>
            </a:r>
            <a:r>
              <a:rPr baseline="30000" lang="en" sz="2400"/>
              <a:t>2</a:t>
            </a:r>
            <a:r>
              <a:rPr lang="en" sz="2400"/>
              <a:t> + </a:t>
            </a:r>
            <a:r>
              <a:rPr lang="en" sz="2400">
                <a:solidFill>
                  <a:srgbClr val="BF9000"/>
                </a:solidFill>
              </a:rPr>
              <a:t>Variance</a:t>
            </a:r>
            <a:endParaRPr sz="2400">
              <a:solidFill>
                <a:srgbClr val="BF9000"/>
              </a:solidFill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CC0000"/>
                </a:solidFill>
              </a:rPr>
              <a:t>Bias</a:t>
            </a:r>
            <a:r>
              <a:rPr lang="en" sz="2400"/>
              <a:t> = E[</a:t>
            </a:r>
            <a:r>
              <a:rPr i="1" lang="en" sz="2400"/>
              <a:t>f</a:t>
            </a:r>
            <a:r>
              <a:rPr baseline="-25000" i="1" lang="en" sz="2400"/>
              <a:t>D</a:t>
            </a:r>
            <a:r>
              <a:rPr lang="en" sz="2400"/>
              <a:t>(</a:t>
            </a:r>
            <a:r>
              <a:rPr i="1" lang="en" sz="2400"/>
              <a:t>X</a:t>
            </a:r>
            <a:r>
              <a:rPr lang="en" sz="2400"/>
              <a:t>) – </a:t>
            </a:r>
            <a:r>
              <a:rPr i="1" lang="en" sz="2400"/>
              <a:t>y</a:t>
            </a:r>
            <a:r>
              <a:rPr lang="en" sz="2400"/>
              <a:t>]</a:t>
            </a:r>
            <a:endParaRPr sz="2400"/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BF9000"/>
                </a:solidFill>
              </a:rPr>
              <a:t>Variance</a:t>
            </a:r>
            <a:r>
              <a:rPr lang="en" sz="2400"/>
              <a:t> = E[(</a:t>
            </a:r>
            <a:r>
              <a:rPr i="1" lang="en" sz="2400"/>
              <a:t>f</a:t>
            </a:r>
            <a:r>
              <a:rPr baseline="-25000" i="1" lang="en" sz="2400"/>
              <a:t>D</a:t>
            </a:r>
            <a:r>
              <a:rPr lang="en" sz="2400"/>
              <a:t>(</a:t>
            </a:r>
            <a:r>
              <a:rPr i="1" lang="en" sz="2400"/>
              <a:t>X</a:t>
            </a:r>
            <a:r>
              <a:rPr lang="en" sz="2400"/>
              <a:t>) – E[</a:t>
            </a:r>
            <a:r>
              <a:rPr i="1" lang="en" sz="2400"/>
              <a:t>f</a:t>
            </a:r>
            <a:r>
              <a:rPr baseline="-25000" i="1" lang="en" sz="2400"/>
              <a:t>D</a:t>
            </a:r>
            <a:r>
              <a:rPr lang="en" sz="2400"/>
              <a:t>(</a:t>
            </a:r>
            <a:r>
              <a:rPr i="1" lang="en" sz="2400"/>
              <a:t>X</a:t>
            </a:r>
            <a:r>
              <a:rPr lang="en" sz="2400"/>
              <a:t>)])</a:t>
            </a:r>
            <a:r>
              <a:rPr baseline="30000" lang="en" sz="2400"/>
              <a:t>2</a:t>
            </a:r>
            <a:r>
              <a:rPr lang="en" sz="2400"/>
              <a:t>]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6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 and </a:t>
            </a:r>
            <a:r>
              <a:rPr lang="en"/>
              <a:t>v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ariance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76"/>
          <p:cNvSpPr txBox="1"/>
          <p:nvPr>
            <p:ph idx="1" type="body"/>
          </p:nvPr>
        </p:nvSpPr>
        <p:spPr>
          <a:xfrm>
            <a:off x="1203000" y="869150"/>
            <a:ext cx="6738000" cy="4029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89" r="-359" t="-15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-4673"/>
            <a:ext cx="53921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9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8" name="Google Shape;308;p5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59"/>
          <p:cNvSpPr txBox="1"/>
          <p:nvPr/>
        </p:nvSpPr>
        <p:spPr>
          <a:xfrm>
            <a:off x="241200" y="1056975"/>
            <a:ext cx="84456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Happy (belated) Halloween!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Homework H1 is being graded. Feedback to</a:t>
            </a:r>
            <a:br>
              <a:rPr lang="en" sz="2200"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be released next week.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Project milestone P2 due on Fri 17 Nov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Friday’s lab session: two parallel tracks: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Quiz 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Track 1: exercise on supervised learning (in BCH 2201)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Track 2: project office hours (on Zoom)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■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Logistics: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see </a:t>
            </a:r>
            <a:r>
              <a:rPr lang="en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Ed post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■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Do come and ask for feedback – everyone will win!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5">
            <a:alphaModFix/>
          </a:blip>
          <a:srcRect b="0" l="28227" r="21239" t="0"/>
          <a:stretch/>
        </p:blipFill>
        <p:spPr>
          <a:xfrm flipH="1">
            <a:off x="6957025" y="801675"/>
            <a:ext cx="1915350" cy="21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/>
          <p:nvPr/>
        </p:nvSpPr>
        <p:spPr>
          <a:xfrm>
            <a:off x="929300" y="234100"/>
            <a:ext cx="5880900" cy="822900"/>
          </a:xfrm>
          <a:prstGeom prst="wedgeRectCallout">
            <a:avLst>
              <a:gd fmla="val 56512" name="adj1"/>
              <a:gd fmla="val 186204" name="adj2"/>
            </a:avLst>
          </a:prstGeom>
          <a:solidFill>
            <a:srgbClr val="FFFFFF">
              <a:alpha val="765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Annowwwwwncements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466725"/>
            <a:ext cx="426720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7"/>
          <p:cNvSpPr txBox="1"/>
          <p:nvPr/>
        </p:nvSpPr>
        <p:spPr>
          <a:xfrm>
            <a:off x="322950" y="436075"/>
            <a:ext cx="2303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Consider a fixed</a:t>
            </a:r>
            <a:br>
              <a:rPr lang="e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esting point (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not seen during training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7"/>
          <p:cNvSpPr txBox="1"/>
          <p:nvPr/>
        </p:nvSpPr>
        <p:spPr>
          <a:xfrm>
            <a:off x="6677800" y="4113950"/>
            <a:ext cx="2177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rue </a:t>
            </a:r>
            <a:r>
              <a:rPr i="1" lang="en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77"/>
          <p:cNvCxnSpPr>
            <a:stCxn id="455" idx="1"/>
          </p:cNvCxnSpPr>
          <p:nvPr/>
        </p:nvCxnSpPr>
        <p:spPr>
          <a:xfrm rot="10800000">
            <a:off x="5861200" y="3830000"/>
            <a:ext cx="816600" cy="504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77"/>
          <p:cNvCxnSpPr>
            <a:stCxn id="453" idx="3"/>
          </p:cNvCxnSpPr>
          <p:nvPr/>
        </p:nvCxnSpPr>
        <p:spPr>
          <a:xfrm flipH="1">
            <a:off x="5763600" y="2571750"/>
            <a:ext cx="942000" cy="22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77"/>
          <p:cNvSpPr txBox="1"/>
          <p:nvPr/>
        </p:nvSpPr>
        <p:spPr>
          <a:xfrm>
            <a:off x="6754000" y="2298305"/>
            <a:ext cx="2177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Google Shape;459;p77"/>
          <p:cNvCxnSpPr/>
          <p:nvPr/>
        </p:nvCxnSpPr>
        <p:spPr>
          <a:xfrm rot="10800000">
            <a:off x="5763525" y="2994375"/>
            <a:ext cx="1163100" cy="8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77"/>
          <p:cNvSpPr txBox="1"/>
          <p:nvPr/>
        </p:nvSpPr>
        <p:spPr>
          <a:xfrm>
            <a:off x="6906400" y="2831705"/>
            <a:ext cx="2177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77"/>
          <p:cNvSpPr txBox="1"/>
          <p:nvPr/>
        </p:nvSpPr>
        <p:spPr>
          <a:xfrm>
            <a:off x="7135000" y="3288905"/>
            <a:ext cx="2177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77"/>
          <p:cNvSpPr txBox="1"/>
          <p:nvPr/>
        </p:nvSpPr>
        <p:spPr>
          <a:xfrm>
            <a:off x="322950" y="4596925"/>
            <a:ext cx="7577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“Full” bias/variance: average this picture over all testing points (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r>
              <a:rPr lang="en"/>
              <a:t>/v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ariance </a:t>
            </a:r>
            <a:r>
              <a:rPr lang="en"/>
              <a:t>t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radeoff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8"/>
          <p:cNvSpPr txBox="1"/>
          <p:nvPr>
            <p:ph idx="1" type="body"/>
          </p:nvPr>
        </p:nvSpPr>
        <p:spPr>
          <a:xfrm>
            <a:off x="372533" y="945357"/>
            <a:ext cx="84159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/>
              <a:t>Since Error</a:t>
            </a:r>
            <a:r>
              <a:rPr baseline="30000" lang="en" sz="2400"/>
              <a:t>2</a:t>
            </a:r>
            <a:r>
              <a:rPr lang="en" sz="2400"/>
              <a:t> =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B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ias</a:t>
            </a:r>
            <a:r>
              <a:rPr baseline="30000" lang="en" sz="2400"/>
              <a:t>2</a:t>
            </a:r>
            <a:r>
              <a:rPr lang="en" sz="2400"/>
              <a:t> + V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ariance, there is a tradeoff, usually </a:t>
            </a:r>
            <a:r>
              <a:rPr lang="en" sz="2400"/>
              <a:t>modulated via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complexity</a:t>
            </a:r>
            <a:r>
              <a:rPr lang="en" sz="2400"/>
              <a:t>: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Complex models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(many parameters) usually have lower bias, but higher variance.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Simple models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(few parameters) have higher bias, but</a:t>
            </a:r>
            <a:endParaRPr sz="2400"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variance.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950" y="3561925"/>
            <a:ext cx="1603050" cy="1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Bias/variance tradeoff</a:t>
            </a:r>
            <a:endParaRPr/>
          </a:p>
        </p:txBody>
      </p:sp>
      <p:sp>
        <p:nvSpPr>
          <p:cNvPr id="475" name="Google Shape;475;p79"/>
          <p:cNvSpPr txBox="1"/>
          <p:nvPr>
            <p:ph idx="1" type="body"/>
          </p:nvPr>
        </p:nvSpPr>
        <p:spPr>
          <a:xfrm>
            <a:off x="372533" y="792957"/>
            <a:ext cx="84159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400"/>
              <a:t>Example: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A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linear model can only fit a straight line. A high-degree polynomial can fit a complex curve. But the polynomial </a:t>
            </a:r>
            <a:r>
              <a:rPr lang="en" sz="2400"/>
              <a:t>will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fit the individual training sample, rather than the full population. Its shape can vary from sample to sample, so it has high variance.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olynomial model for data, simple and complex case" id="476" name="Google Shape;47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950" y="2558250"/>
            <a:ext cx="5414400" cy="22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950" y="3561925"/>
            <a:ext cx="1603050" cy="15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9"/>
          <p:cNvSpPr txBox="1"/>
          <p:nvPr/>
        </p:nvSpPr>
        <p:spPr>
          <a:xfrm>
            <a:off x="5228032" y="4719884"/>
            <a:ext cx="34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79"/>
          <p:cNvSpPr txBox="1"/>
          <p:nvPr/>
        </p:nvSpPr>
        <p:spPr>
          <a:xfrm>
            <a:off x="3987061" y="3507311"/>
            <a:ext cx="32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  <p:sp>
        <p:nvSpPr>
          <p:cNvPr id="480" name="Google Shape;480;p79"/>
          <p:cNvSpPr txBox="1"/>
          <p:nvPr/>
        </p:nvSpPr>
        <p:spPr>
          <a:xfrm>
            <a:off x="2332432" y="4719884"/>
            <a:ext cx="34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9"/>
          <p:cNvSpPr txBox="1"/>
          <p:nvPr/>
        </p:nvSpPr>
        <p:spPr>
          <a:xfrm>
            <a:off x="1091461" y="3507311"/>
            <a:ext cx="32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0"/>
          <p:cNvSpPr txBox="1"/>
          <p:nvPr>
            <p:ph type="title"/>
          </p:nvPr>
        </p:nvSpPr>
        <p:spPr>
          <a:xfrm>
            <a:off x="457200" y="78582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Bias/variance tradeoff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80"/>
          <p:cNvSpPr txBox="1"/>
          <p:nvPr>
            <p:ph idx="1" type="body"/>
          </p:nvPr>
        </p:nvSpPr>
        <p:spPr>
          <a:xfrm>
            <a:off x="933377" y="1097750"/>
            <a:ext cx="6788400" cy="3840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89" r="0" t="-94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488" name="Google Shape;48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950" y="3561925"/>
            <a:ext cx="1603050" cy="1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1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kNN =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stack.pop()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</a:t>
            </a:r>
            <a:r>
              <a:rPr b="0" i="1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  <a:r>
              <a:rPr lang="en"/>
              <a:t>or </a:t>
            </a:r>
            <a:r>
              <a:rPr i="1" lang="en"/>
              <a:t>k</a:t>
            </a:r>
            <a:r>
              <a:rPr lang="en"/>
              <a:t> nearest neighbors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292608" y="740664"/>
            <a:ext cx="8613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a bias/variance tradeoff: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?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900" y="2529900"/>
            <a:ext cx="2649100" cy="26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2"/>
          <p:cNvSpPr txBox="1"/>
          <p:nvPr/>
        </p:nvSpPr>
        <p:spPr>
          <a:xfrm>
            <a:off x="735050" y="2552150"/>
            <a:ext cx="5161500" cy="2226000"/>
          </a:xfrm>
          <a:prstGeom prst="rect">
            <a:avLst/>
          </a:prstGeom>
          <a:solidFill>
            <a:srgbClr val="FFFFFF">
              <a:alpha val="76540"/>
            </a:srgbClr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Helvetica Neue"/>
                <a:ea typeface="Helvetica Neue"/>
                <a:cs typeface="Helvetica Neue"/>
                <a:sym typeface="Helvetica Neue"/>
              </a:rPr>
              <a:t>THINK FOR A MINUTE:</a:t>
            </a:r>
            <a:endParaRPr b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When </a:t>
            </a:r>
            <a:r>
              <a:rPr b="1" i="1" lang="en" sz="180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 increases,</a:t>
            </a:r>
            <a:b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how do bias and variance change?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(Feel free to discuss with your neighbor.)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3"/>
          <p:cNvSpPr txBox="1"/>
          <p:nvPr>
            <p:ph type="title"/>
          </p:nvPr>
        </p:nvSpPr>
        <p:spPr>
          <a:xfrm>
            <a:off x="457200" y="-28194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</a:t>
            </a:r>
            <a:r>
              <a:rPr b="0" i="1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1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83"/>
          <p:cNvSpPr txBox="1"/>
          <p:nvPr>
            <p:ph idx="1" type="body"/>
          </p:nvPr>
        </p:nvSpPr>
        <p:spPr>
          <a:xfrm>
            <a:off x="292608" y="588264"/>
            <a:ext cx="8613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low bias, high variance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high bias, low variance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the real data follows the blue curve, with zero-mean additive noise. Red points are a data sample.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9" name="Google Shape;509;p83"/>
          <p:cNvCxnSpPr/>
          <p:nvPr/>
        </p:nvCxnSpPr>
        <p:spPr>
          <a:xfrm>
            <a:off x="2501317" y="4796084"/>
            <a:ext cx="4788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10" name="Google Shape;510;p83"/>
          <p:cNvCxnSpPr/>
          <p:nvPr/>
        </p:nvCxnSpPr>
        <p:spPr>
          <a:xfrm flipH="1" rot="10800000">
            <a:off x="2501317" y="2522386"/>
            <a:ext cx="3600" cy="227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11" name="Google Shape;511;p83"/>
          <p:cNvSpPr/>
          <p:nvPr/>
        </p:nvSpPr>
        <p:spPr>
          <a:xfrm>
            <a:off x="2508402" y="2556153"/>
            <a:ext cx="4902300" cy="2064600"/>
          </a:xfrm>
          <a:custGeom>
            <a:rect b="b" l="l" r="r" t="t"/>
            <a:pathLst>
              <a:path extrusionOk="0" h="120000" w="120000">
                <a:moveTo>
                  <a:pt x="0" y="61679"/>
                </a:moveTo>
                <a:cubicBezTo>
                  <a:pt x="3091" y="52883"/>
                  <a:pt x="6183" y="44086"/>
                  <a:pt x="9740" y="37320"/>
                </a:cubicBezTo>
                <a:cubicBezTo>
                  <a:pt x="13298" y="30554"/>
                  <a:pt x="17961" y="21942"/>
                  <a:pt x="21347" y="21080"/>
                </a:cubicBezTo>
                <a:cubicBezTo>
                  <a:pt x="24732" y="20219"/>
                  <a:pt x="27288" y="25756"/>
                  <a:pt x="30051" y="32153"/>
                </a:cubicBezTo>
                <a:cubicBezTo>
                  <a:pt x="32815" y="38550"/>
                  <a:pt x="35025" y="53498"/>
                  <a:pt x="37927" y="59465"/>
                </a:cubicBezTo>
                <a:cubicBezTo>
                  <a:pt x="40829" y="65432"/>
                  <a:pt x="44317" y="68938"/>
                  <a:pt x="47461" y="67954"/>
                </a:cubicBezTo>
                <a:cubicBezTo>
                  <a:pt x="50604" y="66969"/>
                  <a:pt x="51398" y="61987"/>
                  <a:pt x="56787" y="53560"/>
                </a:cubicBezTo>
                <a:cubicBezTo>
                  <a:pt x="62176" y="45132"/>
                  <a:pt x="66528" y="42795"/>
                  <a:pt x="69844" y="50607"/>
                </a:cubicBezTo>
                <a:cubicBezTo>
                  <a:pt x="73160" y="58419"/>
                  <a:pt x="74749" y="88868"/>
                  <a:pt x="76683" y="100433"/>
                </a:cubicBezTo>
                <a:cubicBezTo>
                  <a:pt x="78618" y="111997"/>
                  <a:pt x="79309" y="120240"/>
                  <a:pt x="81450" y="119994"/>
                </a:cubicBezTo>
                <a:cubicBezTo>
                  <a:pt x="83592" y="119748"/>
                  <a:pt x="83246" y="113412"/>
                  <a:pt x="84559" y="94528"/>
                </a:cubicBezTo>
                <a:cubicBezTo>
                  <a:pt x="85872" y="75643"/>
                  <a:pt x="87392" y="20342"/>
                  <a:pt x="89326" y="6686"/>
                </a:cubicBezTo>
                <a:cubicBezTo>
                  <a:pt x="91260" y="-6969"/>
                  <a:pt x="93333" y="2995"/>
                  <a:pt x="96165" y="12592"/>
                </a:cubicBezTo>
                <a:cubicBezTo>
                  <a:pt x="98998" y="22188"/>
                  <a:pt x="107322" y="56881"/>
                  <a:pt x="111295" y="62048"/>
                </a:cubicBezTo>
                <a:cubicBezTo>
                  <a:pt x="115267" y="67216"/>
                  <a:pt x="117702" y="55251"/>
                  <a:pt x="120000" y="43594"/>
                </a:cubicBezTo>
              </a:path>
            </a:pathLst>
          </a:cu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83"/>
          <p:cNvSpPr/>
          <p:nvPr/>
        </p:nvSpPr>
        <p:spPr>
          <a:xfrm>
            <a:off x="2901731" y="27626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83"/>
          <p:cNvSpPr/>
          <p:nvPr/>
        </p:nvSpPr>
        <p:spPr>
          <a:xfrm>
            <a:off x="2892625" y="3739969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3"/>
          <p:cNvSpPr/>
          <p:nvPr/>
        </p:nvSpPr>
        <p:spPr>
          <a:xfrm>
            <a:off x="3222503" y="3169993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83"/>
          <p:cNvSpPr/>
          <p:nvPr/>
        </p:nvSpPr>
        <p:spPr>
          <a:xfrm>
            <a:off x="3335047" y="301497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3"/>
          <p:cNvSpPr/>
          <p:nvPr/>
        </p:nvSpPr>
        <p:spPr>
          <a:xfrm>
            <a:off x="3511331" y="32198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83"/>
          <p:cNvSpPr/>
          <p:nvPr/>
        </p:nvSpPr>
        <p:spPr>
          <a:xfrm>
            <a:off x="3663731" y="281404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83"/>
          <p:cNvSpPr/>
          <p:nvPr/>
        </p:nvSpPr>
        <p:spPr>
          <a:xfrm>
            <a:off x="3816131" y="34484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83"/>
          <p:cNvSpPr/>
          <p:nvPr/>
        </p:nvSpPr>
        <p:spPr>
          <a:xfrm>
            <a:off x="3968531" y="373242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3"/>
          <p:cNvSpPr/>
          <p:nvPr/>
        </p:nvSpPr>
        <p:spPr>
          <a:xfrm>
            <a:off x="4120931" y="36770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83"/>
          <p:cNvSpPr/>
          <p:nvPr/>
        </p:nvSpPr>
        <p:spPr>
          <a:xfrm>
            <a:off x="4273331" y="340968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83"/>
          <p:cNvSpPr/>
          <p:nvPr/>
        </p:nvSpPr>
        <p:spPr>
          <a:xfrm>
            <a:off x="4394288" y="358844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83"/>
          <p:cNvSpPr/>
          <p:nvPr/>
        </p:nvSpPr>
        <p:spPr>
          <a:xfrm>
            <a:off x="4546688" y="370274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83"/>
          <p:cNvSpPr/>
          <p:nvPr/>
        </p:nvSpPr>
        <p:spPr>
          <a:xfrm>
            <a:off x="4708829" y="372347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3"/>
          <p:cNvSpPr/>
          <p:nvPr/>
        </p:nvSpPr>
        <p:spPr>
          <a:xfrm>
            <a:off x="4814482" y="314430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3"/>
          <p:cNvSpPr/>
          <p:nvPr/>
        </p:nvSpPr>
        <p:spPr>
          <a:xfrm>
            <a:off x="5003887" y="328385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3"/>
          <p:cNvSpPr/>
          <p:nvPr/>
        </p:nvSpPr>
        <p:spPr>
          <a:xfrm>
            <a:off x="5122850" y="34544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3"/>
          <p:cNvSpPr/>
          <p:nvPr/>
        </p:nvSpPr>
        <p:spPr>
          <a:xfrm>
            <a:off x="5308688" y="311415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83"/>
          <p:cNvSpPr/>
          <p:nvPr/>
        </p:nvSpPr>
        <p:spPr>
          <a:xfrm>
            <a:off x="5461087" y="399604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83"/>
          <p:cNvSpPr/>
          <p:nvPr/>
        </p:nvSpPr>
        <p:spPr>
          <a:xfrm>
            <a:off x="5662417" y="41319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83"/>
          <p:cNvSpPr/>
          <p:nvPr/>
        </p:nvSpPr>
        <p:spPr>
          <a:xfrm>
            <a:off x="5792234" y="434958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83"/>
          <p:cNvSpPr/>
          <p:nvPr/>
        </p:nvSpPr>
        <p:spPr>
          <a:xfrm>
            <a:off x="5967217" y="43605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83"/>
          <p:cNvSpPr/>
          <p:nvPr/>
        </p:nvSpPr>
        <p:spPr>
          <a:xfrm>
            <a:off x="6052742" y="386233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83"/>
          <p:cNvSpPr/>
          <p:nvPr/>
        </p:nvSpPr>
        <p:spPr>
          <a:xfrm>
            <a:off x="6048152" y="2669733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83"/>
          <p:cNvSpPr/>
          <p:nvPr/>
        </p:nvSpPr>
        <p:spPr>
          <a:xfrm>
            <a:off x="6222942" y="236996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83"/>
          <p:cNvSpPr/>
          <p:nvPr/>
        </p:nvSpPr>
        <p:spPr>
          <a:xfrm>
            <a:off x="6392786" y="28650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83"/>
          <p:cNvSpPr/>
          <p:nvPr/>
        </p:nvSpPr>
        <p:spPr>
          <a:xfrm>
            <a:off x="6545186" y="29793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83"/>
          <p:cNvSpPr/>
          <p:nvPr/>
        </p:nvSpPr>
        <p:spPr>
          <a:xfrm>
            <a:off x="6697586" y="333186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83"/>
          <p:cNvSpPr/>
          <p:nvPr/>
        </p:nvSpPr>
        <p:spPr>
          <a:xfrm>
            <a:off x="6833153" y="304268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83"/>
          <p:cNvSpPr/>
          <p:nvPr/>
        </p:nvSpPr>
        <p:spPr>
          <a:xfrm>
            <a:off x="6987361" y="371845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83"/>
          <p:cNvSpPr/>
          <p:nvPr/>
        </p:nvSpPr>
        <p:spPr>
          <a:xfrm>
            <a:off x="7154786" y="34365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83"/>
          <p:cNvSpPr/>
          <p:nvPr/>
        </p:nvSpPr>
        <p:spPr>
          <a:xfrm>
            <a:off x="7337100" y="363983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83"/>
          <p:cNvSpPr/>
          <p:nvPr/>
        </p:nvSpPr>
        <p:spPr>
          <a:xfrm>
            <a:off x="7410602" y="333186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83"/>
          <p:cNvSpPr txBox="1"/>
          <p:nvPr/>
        </p:nvSpPr>
        <p:spPr>
          <a:xfrm>
            <a:off x="6675832" y="4745703"/>
            <a:ext cx="34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83"/>
          <p:cNvSpPr txBox="1"/>
          <p:nvPr/>
        </p:nvSpPr>
        <p:spPr>
          <a:xfrm>
            <a:off x="2005861" y="2516711"/>
            <a:ext cx="32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  <p:sp>
        <p:nvSpPr>
          <p:cNvPr id="546" name="Google Shape;546;p83"/>
          <p:cNvSpPr txBox="1"/>
          <p:nvPr/>
        </p:nvSpPr>
        <p:spPr>
          <a:xfrm>
            <a:off x="7403975" y="2953777"/>
            <a:ext cx="105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950" y="0"/>
            <a:ext cx="1603050" cy="1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4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</a:t>
            </a:r>
            <a:r>
              <a:rPr b="0" i="1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1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4"/>
          <p:cNvSpPr txBox="1"/>
          <p:nvPr>
            <p:ph idx="1" type="body"/>
          </p:nvPr>
        </p:nvSpPr>
        <p:spPr>
          <a:xfrm>
            <a:off x="292608" y="740664"/>
            <a:ext cx="8613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E943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Small </a:t>
            </a:r>
            <a:r>
              <a:rPr b="1" i="1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i="0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low bias, high variance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high bias, low variance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4" name="Google Shape;554;p84"/>
          <p:cNvCxnSpPr/>
          <p:nvPr/>
        </p:nvCxnSpPr>
        <p:spPr>
          <a:xfrm>
            <a:off x="2501317" y="4567484"/>
            <a:ext cx="4788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55" name="Google Shape;555;p84"/>
          <p:cNvCxnSpPr/>
          <p:nvPr/>
        </p:nvCxnSpPr>
        <p:spPr>
          <a:xfrm rot="10800000">
            <a:off x="2501317" y="1733684"/>
            <a:ext cx="0" cy="2833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56" name="Google Shape;556;p84"/>
          <p:cNvSpPr/>
          <p:nvPr/>
        </p:nvSpPr>
        <p:spPr>
          <a:xfrm>
            <a:off x="2508402" y="2327553"/>
            <a:ext cx="4902300" cy="2064600"/>
          </a:xfrm>
          <a:custGeom>
            <a:rect b="b" l="l" r="r" t="t"/>
            <a:pathLst>
              <a:path extrusionOk="0" h="120000" w="120000">
                <a:moveTo>
                  <a:pt x="0" y="61679"/>
                </a:moveTo>
                <a:cubicBezTo>
                  <a:pt x="3091" y="52883"/>
                  <a:pt x="6183" y="44086"/>
                  <a:pt x="9740" y="37320"/>
                </a:cubicBezTo>
                <a:cubicBezTo>
                  <a:pt x="13298" y="30554"/>
                  <a:pt x="17961" y="21942"/>
                  <a:pt x="21347" y="21080"/>
                </a:cubicBezTo>
                <a:cubicBezTo>
                  <a:pt x="24732" y="20219"/>
                  <a:pt x="27288" y="25756"/>
                  <a:pt x="30051" y="32153"/>
                </a:cubicBezTo>
                <a:cubicBezTo>
                  <a:pt x="32815" y="38550"/>
                  <a:pt x="35025" y="53498"/>
                  <a:pt x="37927" y="59465"/>
                </a:cubicBezTo>
                <a:cubicBezTo>
                  <a:pt x="40829" y="65432"/>
                  <a:pt x="44317" y="68938"/>
                  <a:pt x="47461" y="67954"/>
                </a:cubicBezTo>
                <a:cubicBezTo>
                  <a:pt x="50604" y="66969"/>
                  <a:pt x="51398" y="61987"/>
                  <a:pt x="56787" y="53560"/>
                </a:cubicBezTo>
                <a:cubicBezTo>
                  <a:pt x="62176" y="45132"/>
                  <a:pt x="66528" y="42795"/>
                  <a:pt x="69844" y="50607"/>
                </a:cubicBezTo>
                <a:cubicBezTo>
                  <a:pt x="73160" y="58419"/>
                  <a:pt x="74749" y="88868"/>
                  <a:pt x="76683" y="100433"/>
                </a:cubicBezTo>
                <a:cubicBezTo>
                  <a:pt x="78618" y="111997"/>
                  <a:pt x="79309" y="120240"/>
                  <a:pt x="81450" y="119994"/>
                </a:cubicBezTo>
                <a:cubicBezTo>
                  <a:pt x="83592" y="119748"/>
                  <a:pt x="83246" y="113412"/>
                  <a:pt x="84559" y="94528"/>
                </a:cubicBezTo>
                <a:cubicBezTo>
                  <a:pt x="85872" y="75643"/>
                  <a:pt x="87392" y="20342"/>
                  <a:pt x="89326" y="6686"/>
                </a:cubicBezTo>
                <a:cubicBezTo>
                  <a:pt x="91260" y="-6969"/>
                  <a:pt x="93333" y="2995"/>
                  <a:pt x="96165" y="12592"/>
                </a:cubicBezTo>
                <a:cubicBezTo>
                  <a:pt x="98998" y="22188"/>
                  <a:pt x="107322" y="56881"/>
                  <a:pt x="111295" y="62048"/>
                </a:cubicBezTo>
                <a:cubicBezTo>
                  <a:pt x="115267" y="67216"/>
                  <a:pt x="117702" y="55251"/>
                  <a:pt x="120000" y="43594"/>
                </a:cubicBezTo>
              </a:path>
            </a:pathLst>
          </a:cu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84"/>
          <p:cNvSpPr/>
          <p:nvPr/>
        </p:nvSpPr>
        <p:spPr>
          <a:xfrm>
            <a:off x="2901731" y="25340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84"/>
          <p:cNvSpPr/>
          <p:nvPr/>
        </p:nvSpPr>
        <p:spPr>
          <a:xfrm>
            <a:off x="2892625" y="3511369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84"/>
          <p:cNvSpPr/>
          <p:nvPr/>
        </p:nvSpPr>
        <p:spPr>
          <a:xfrm>
            <a:off x="3222503" y="2941393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4"/>
          <p:cNvSpPr/>
          <p:nvPr/>
        </p:nvSpPr>
        <p:spPr>
          <a:xfrm>
            <a:off x="3335047" y="2786377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84"/>
          <p:cNvSpPr/>
          <p:nvPr/>
        </p:nvSpPr>
        <p:spPr>
          <a:xfrm>
            <a:off x="3511331" y="29912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84"/>
          <p:cNvSpPr/>
          <p:nvPr/>
        </p:nvSpPr>
        <p:spPr>
          <a:xfrm>
            <a:off x="3663731" y="258544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84"/>
          <p:cNvSpPr/>
          <p:nvPr/>
        </p:nvSpPr>
        <p:spPr>
          <a:xfrm>
            <a:off x="3816131" y="32198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84"/>
          <p:cNvSpPr/>
          <p:nvPr/>
        </p:nvSpPr>
        <p:spPr>
          <a:xfrm>
            <a:off x="3968531" y="350382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84"/>
          <p:cNvSpPr/>
          <p:nvPr/>
        </p:nvSpPr>
        <p:spPr>
          <a:xfrm>
            <a:off x="4120931" y="34484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84"/>
          <p:cNvSpPr/>
          <p:nvPr/>
        </p:nvSpPr>
        <p:spPr>
          <a:xfrm>
            <a:off x="4273331" y="318108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4"/>
          <p:cNvSpPr/>
          <p:nvPr/>
        </p:nvSpPr>
        <p:spPr>
          <a:xfrm>
            <a:off x="4394288" y="335984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84"/>
          <p:cNvSpPr/>
          <p:nvPr/>
        </p:nvSpPr>
        <p:spPr>
          <a:xfrm>
            <a:off x="4546688" y="347414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4"/>
          <p:cNvSpPr/>
          <p:nvPr/>
        </p:nvSpPr>
        <p:spPr>
          <a:xfrm>
            <a:off x="4708829" y="349487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84"/>
          <p:cNvSpPr/>
          <p:nvPr/>
        </p:nvSpPr>
        <p:spPr>
          <a:xfrm>
            <a:off x="4814482" y="291570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84"/>
          <p:cNvSpPr/>
          <p:nvPr/>
        </p:nvSpPr>
        <p:spPr>
          <a:xfrm>
            <a:off x="5003887" y="305525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84"/>
          <p:cNvSpPr/>
          <p:nvPr/>
        </p:nvSpPr>
        <p:spPr>
          <a:xfrm>
            <a:off x="5122850" y="32258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84"/>
          <p:cNvSpPr/>
          <p:nvPr/>
        </p:nvSpPr>
        <p:spPr>
          <a:xfrm>
            <a:off x="5308688" y="288555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84"/>
          <p:cNvSpPr/>
          <p:nvPr/>
        </p:nvSpPr>
        <p:spPr>
          <a:xfrm>
            <a:off x="5461087" y="376744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84"/>
          <p:cNvSpPr/>
          <p:nvPr/>
        </p:nvSpPr>
        <p:spPr>
          <a:xfrm>
            <a:off x="5662417" y="39033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84"/>
          <p:cNvSpPr/>
          <p:nvPr/>
        </p:nvSpPr>
        <p:spPr>
          <a:xfrm>
            <a:off x="5792234" y="412098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4"/>
          <p:cNvSpPr/>
          <p:nvPr/>
        </p:nvSpPr>
        <p:spPr>
          <a:xfrm>
            <a:off x="5967217" y="41319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4"/>
          <p:cNvSpPr/>
          <p:nvPr/>
        </p:nvSpPr>
        <p:spPr>
          <a:xfrm>
            <a:off x="6052742" y="363373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84"/>
          <p:cNvSpPr/>
          <p:nvPr/>
        </p:nvSpPr>
        <p:spPr>
          <a:xfrm>
            <a:off x="6048152" y="2441133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4"/>
          <p:cNvSpPr/>
          <p:nvPr/>
        </p:nvSpPr>
        <p:spPr>
          <a:xfrm>
            <a:off x="6222942" y="214136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84"/>
          <p:cNvSpPr/>
          <p:nvPr/>
        </p:nvSpPr>
        <p:spPr>
          <a:xfrm>
            <a:off x="6392786" y="26364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84"/>
          <p:cNvSpPr/>
          <p:nvPr/>
        </p:nvSpPr>
        <p:spPr>
          <a:xfrm>
            <a:off x="6545186" y="27507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84"/>
          <p:cNvSpPr/>
          <p:nvPr/>
        </p:nvSpPr>
        <p:spPr>
          <a:xfrm>
            <a:off x="6697586" y="310326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84"/>
          <p:cNvSpPr/>
          <p:nvPr/>
        </p:nvSpPr>
        <p:spPr>
          <a:xfrm>
            <a:off x="6833153" y="281408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84"/>
          <p:cNvSpPr/>
          <p:nvPr/>
        </p:nvSpPr>
        <p:spPr>
          <a:xfrm>
            <a:off x="6987361" y="348985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84"/>
          <p:cNvSpPr/>
          <p:nvPr/>
        </p:nvSpPr>
        <p:spPr>
          <a:xfrm>
            <a:off x="7154786" y="32079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84"/>
          <p:cNvSpPr/>
          <p:nvPr/>
        </p:nvSpPr>
        <p:spPr>
          <a:xfrm>
            <a:off x="7337100" y="341123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4"/>
          <p:cNvSpPr/>
          <p:nvPr/>
        </p:nvSpPr>
        <p:spPr>
          <a:xfrm>
            <a:off x="7410602" y="310326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9" name="Google Shape;589;p84"/>
          <p:cNvCxnSpPr/>
          <p:nvPr/>
        </p:nvCxnSpPr>
        <p:spPr>
          <a:xfrm rot="10800000">
            <a:off x="3453098" y="1740897"/>
            <a:ext cx="0" cy="28338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0" name="Google Shape;590;p84"/>
          <p:cNvSpPr txBox="1"/>
          <p:nvPr/>
        </p:nvSpPr>
        <p:spPr>
          <a:xfrm>
            <a:off x="3453099" y="4049689"/>
            <a:ext cx="35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1" i="1" sz="2400">
              <a:solidFill>
                <a:srgbClr val="3E94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1" name="Google Shape;591;p84"/>
          <p:cNvCxnSpPr/>
          <p:nvPr/>
        </p:nvCxnSpPr>
        <p:spPr>
          <a:xfrm rot="10800000">
            <a:off x="2616872" y="2814246"/>
            <a:ext cx="1436400" cy="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84"/>
          <p:cNvSpPr txBox="1"/>
          <p:nvPr/>
        </p:nvSpPr>
        <p:spPr>
          <a:xfrm>
            <a:off x="4092337" y="2638946"/>
            <a:ext cx="33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  <p:sp>
        <p:nvSpPr>
          <p:cNvPr id="593" name="Google Shape;593;p84"/>
          <p:cNvSpPr/>
          <p:nvPr/>
        </p:nvSpPr>
        <p:spPr>
          <a:xfrm>
            <a:off x="3289378" y="2638946"/>
            <a:ext cx="222000" cy="276900"/>
          </a:xfrm>
          <a:prstGeom prst="rect">
            <a:avLst/>
          </a:prstGeom>
          <a:noFill/>
          <a:ln cap="flat" cmpd="sng" w="15875">
            <a:solidFill>
              <a:srgbClr val="3E943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84"/>
          <p:cNvCxnSpPr/>
          <p:nvPr/>
        </p:nvCxnSpPr>
        <p:spPr>
          <a:xfrm flipH="1">
            <a:off x="3515506" y="2141365"/>
            <a:ext cx="519900" cy="4950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5" name="Google Shape;595;p84"/>
          <p:cNvSpPr txBox="1"/>
          <p:nvPr/>
        </p:nvSpPr>
        <p:spPr>
          <a:xfrm>
            <a:off x="4001982" y="1968250"/>
            <a:ext cx="124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b="1" sz="2400">
              <a:solidFill>
                <a:srgbClr val="3E94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84"/>
          <p:cNvCxnSpPr/>
          <p:nvPr/>
        </p:nvCxnSpPr>
        <p:spPr>
          <a:xfrm>
            <a:off x="3453098" y="2686579"/>
            <a:ext cx="0" cy="125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7" name="Google Shape;597;p84"/>
          <p:cNvSpPr txBox="1"/>
          <p:nvPr/>
        </p:nvSpPr>
        <p:spPr>
          <a:xfrm>
            <a:off x="457200" y="2212217"/>
            <a:ext cx="1958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Bias = average</a:t>
            </a:r>
            <a:b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this offset</a:t>
            </a:r>
            <a:endParaRPr/>
          </a:p>
        </p:txBody>
      </p:sp>
      <p:cxnSp>
        <p:nvCxnSpPr>
          <p:cNvPr id="598" name="Google Shape;598;p84"/>
          <p:cNvCxnSpPr/>
          <p:nvPr/>
        </p:nvCxnSpPr>
        <p:spPr>
          <a:xfrm rot="10800000">
            <a:off x="2204199" y="2657497"/>
            <a:ext cx="1248900" cy="933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84"/>
          <p:cNvSpPr txBox="1"/>
          <p:nvPr/>
        </p:nvSpPr>
        <p:spPr>
          <a:xfrm>
            <a:off x="6392786" y="1733550"/>
            <a:ext cx="1774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Points from</a:t>
            </a:r>
            <a:b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original sample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84"/>
          <p:cNvSpPr txBox="1"/>
          <p:nvPr/>
        </p:nvSpPr>
        <p:spPr>
          <a:xfrm>
            <a:off x="7403975" y="2725177"/>
            <a:ext cx="105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950" y="0"/>
            <a:ext cx="1603050" cy="15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4"/>
          <p:cNvSpPr txBox="1"/>
          <p:nvPr/>
        </p:nvSpPr>
        <p:spPr>
          <a:xfrm>
            <a:off x="6675832" y="4643684"/>
            <a:ext cx="34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4"/>
          <p:cNvSpPr txBox="1"/>
          <p:nvPr/>
        </p:nvSpPr>
        <p:spPr>
          <a:xfrm>
            <a:off x="2082061" y="1754711"/>
            <a:ext cx="32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5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</a:t>
            </a:r>
            <a:r>
              <a:rPr b="0" i="1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1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85"/>
          <p:cNvSpPr txBox="1"/>
          <p:nvPr>
            <p:ph idx="1" type="body"/>
          </p:nvPr>
        </p:nvSpPr>
        <p:spPr>
          <a:xfrm>
            <a:off x="292608" y="740664"/>
            <a:ext cx="8613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E943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Small </a:t>
            </a:r>
            <a:r>
              <a:rPr b="1" i="1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i="0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low bias, high variance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high bias, low variance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0" name="Google Shape;610;p85"/>
          <p:cNvCxnSpPr/>
          <p:nvPr/>
        </p:nvCxnSpPr>
        <p:spPr>
          <a:xfrm>
            <a:off x="2501317" y="4567484"/>
            <a:ext cx="4788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611" name="Google Shape;611;p85"/>
          <p:cNvCxnSpPr/>
          <p:nvPr/>
        </p:nvCxnSpPr>
        <p:spPr>
          <a:xfrm rot="10800000">
            <a:off x="2501317" y="1733684"/>
            <a:ext cx="0" cy="2833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12" name="Google Shape;612;p85"/>
          <p:cNvSpPr/>
          <p:nvPr/>
        </p:nvSpPr>
        <p:spPr>
          <a:xfrm>
            <a:off x="2508402" y="2327553"/>
            <a:ext cx="4902300" cy="2064600"/>
          </a:xfrm>
          <a:custGeom>
            <a:rect b="b" l="l" r="r" t="t"/>
            <a:pathLst>
              <a:path extrusionOk="0" h="120000" w="120000">
                <a:moveTo>
                  <a:pt x="0" y="61679"/>
                </a:moveTo>
                <a:cubicBezTo>
                  <a:pt x="3091" y="52883"/>
                  <a:pt x="6183" y="44086"/>
                  <a:pt x="9740" y="37320"/>
                </a:cubicBezTo>
                <a:cubicBezTo>
                  <a:pt x="13298" y="30554"/>
                  <a:pt x="17961" y="21942"/>
                  <a:pt x="21347" y="21080"/>
                </a:cubicBezTo>
                <a:cubicBezTo>
                  <a:pt x="24732" y="20219"/>
                  <a:pt x="27288" y="25756"/>
                  <a:pt x="30051" y="32153"/>
                </a:cubicBezTo>
                <a:cubicBezTo>
                  <a:pt x="32815" y="38550"/>
                  <a:pt x="35025" y="53498"/>
                  <a:pt x="37927" y="59465"/>
                </a:cubicBezTo>
                <a:cubicBezTo>
                  <a:pt x="40829" y="65432"/>
                  <a:pt x="44317" y="68938"/>
                  <a:pt x="47461" y="67954"/>
                </a:cubicBezTo>
                <a:cubicBezTo>
                  <a:pt x="50604" y="66969"/>
                  <a:pt x="51398" y="61987"/>
                  <a:pt x="56787" y="53560"/>
                </a:cubicBezTo>
                <a:cubicBezTo>
                  <a:pt x="62176" y="45132"/>
                  <a:pt x="66528" y="42795"/>
                  <a:pt x="69844" y="50607"/>
                </a:cubicBezTo>
                <a:cubicBezTo>
                  <a:pt x="73160" y="58419"/>
                  <a:pt x="74749" y="88868"/>
                  <a:pt x="76683" y="100433"/>
                </a:cubicBezTo>
                <a:cubicBezTo>
                  <a:pt x="78618" y="111997"/>
                  <a:pt x="79309" y="120240"/>
                  <a:pt x="81450" y="119994"/>
                </a:cubicBezTo>
                <a:cubicBezTo>
                  <a:pt x="83592" y="119748"/>
                  <a:pt x="83246" y="113412"/>
                  <a:pt x="84559" y="94528"/>
                </a:cubicBezTo>
                <a:cubicBezTo>
                  <a:pt x="85872" y="75643"/>
                  <a:pt x="87392" y="20342"/>
                  <a:pt x="89326" y="6686"/>
                </a:cubicBezTo>
                <a:cubicBezTo>
                  <a:pt x="91260" y="-6969"/>
                  <a:pt x="93333" y="2995"/>
                  <a:pt x="96165" y="12592"/>
                </a:cubicBezTo>
                <a:cubicBezTo>
                  <a:pt x="98998" y="22188"/>
                  <a:pt x="107322" y="56881"/>
                  <a:pt x="111295" y="62048"/>
                </a:cubicBezTo>
                <a:cubicBezTo>
                  <a:pt x="115267" y="67216"/>
                  <a:pt x="117702" y="55251"/>
                  <a:pt x="120000" y="43594"/>
                </a:cubicBezTo>
              </a:path>
            </a:pathLst>
          </a:cu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85"/>
          <p:cNvSpPr/>
          <p:nvPr/>
        </p:nvSpPr>
        <p:spPr>
          <a:xfrm>
            <a:off x="2935168" y="280977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85"/>
          <p:cNvSpPr/>
          <p:nvPr/>
        </p:nvSpPr>
        <p:spPr>
          <a:xfrm>
            <a:off x="2816435" y="326069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85"/>
          <p:cNvSpPr/>
          <p:nvPr/>
        </p:nvSpPr>
        <p:spPr>
          <a:xfrm>
            <a:off x="3184220" y="263178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5"/>
          <p:cNvSpPr/>
          <p:nvPr/>
        </p:nvSpPr>
        <p:spPr>
          <a:xfrm>
            <a:off x="3563516" y="302133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85"/>
          <p:cNvSpPr/>
          <p:nvPr/>
        </p:nvSpPr>
        <p:spPr>
          <a:xfrm>
            <a:off x="3298045" y="2492518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85"/>
          <p:cNvSpPr/>
          <p:nvPr/>
        </p:nvSpPr>
        <p:spPr>
          <a:xfrm>
            <a:off x="3663731" y="258544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85"/>
          <p:cNvSpPr/>
          <p:nvPr/>
        </p:nvSpPr>
        <p:spPr>
          <a:xfrm>
            <a:off x="3807683" y="330978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85"/>
          <p:cNvSpPr/>
          <p:nvPr/>
        </p:nvSpPr>
        <p:spPr>
          <a:xfrm>
            <a:off x="4001968" y="360935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85"/>
          <p:cNvSpPr/>
          <p:nvPr/>
        </p:nvSpPr>
        <p:spPr>
          <a:xfrm>
            <a:off x="4111616" y="320494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85"/>
          <p:cNvSpPr/>
          <p:nvPr/>
        </p:nvSpPr>
        <p:spPr>
          <a:xfrm>
            <a:off x="4273331" y="355797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85"/>
          <p:cNvSpPr/>
          <p:nvPr/>
        </p:nvSpPr>
        <p:spPr>
          <a:xfrm>
            <a:off x="4366100" y="3217608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5"/>
          <p:cNvSpPr/>
          <p:nvPr/>
        </p:nvSpPr>
        <p:spPr>
          <a:xfrm>
            <a:off x="4546687" y="368512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5"/>
          <p:cNvSpPr/>
          <p:nvPr/>
        </p:nvSpPr>
        <p:spPr>
          <a:xfrm>
            <a:off x="4684631" y="3166508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5"/>
          <p:cNvSpPr/>
          <p:nvPr/>
        </p:nvSpPr>
        <p:spPr>
          <a:xfrm>
            <a:off x="4828557" y="3073043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85"/>
          <p:cNvSpPr/>
          <p:nvPr/>
        </p:nvSpPr>
        <p:spPr>
          <a:xfrm>
            <a:off x="5003886" y="2839778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85"/>
          <p:cNvSpPr/>
          <p:nvPr/>
        </p:nvSpPr>
        <p:spPr>
          <a:xfrm>
            <a:off x="5153978" y="341123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85"/>
          <p:cNvSpPr/>
          <p:nvPr/>
        </p:nvSpPr>
        <p:spPr>
          <a:xfrm>
            <a:off x="5308688" y="331208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85"/>
          <p:cNvSpPr/>
          <p:nvPr/>
        </p:nvSpPr>
        <p:spPr>
          <a:xfrm>
            <a:off x="5469211" y="3929003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85"/>
          <p:cNvSpPr/>
          <p:nvPr/>
        </p:nvSpPr>
        <p:spPr>
          <a:xfrm>
            <a:off x="5628979" y="426130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85"/>
          <p:cNvSpPr/>
          <p:nvPr/>
        </p:nvSpPr>
        <p:spPr>
          <a:xfrm>
            <a:off x="5774947" y="39033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85"/>
          <p:cNvSpPr/>
          <p:nvPr/>
        </p:nvSpPr>
        <p:spPr>
          <a:xfrm>
            <a:off x="5969637" y="42439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85"/>
          <p:cNvSpPr/>
          <p:nvPr/>
        </p:nvSpPr>
        <p:spPr>
          <a:xfrm>
            <a:off x="6061428" y="387944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85"/>
          <p:cNvSpPr/>
          <p:nvPr/>
        </p:nvSpPr>
        <p:spPr>
          <a:xfrm>
            <a:off x="6081589" y="2786048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85"/>
          <p:cNvSpPr/>
          <p:nvPr/>
        </p:nvSpPr>
        <p:spPr>
          <a:xfrm>
            <a:off x="6216544" y="199903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85"/>
          <p:cNvSpPr/>
          <p:nvPr/>
        </p:nvSpPr>
        <p:spPr>
          <a:xfrm>
            <a:off x="6392786" y="238633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85"/>
          <p:cNvSpPr/>
          <p:nvPr/>
        </p:nvSpPr>
        <p:spPr>
          <a:xfrm>
            <a:off x="6545185" y="288994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85"/>
          <p:cNvSpPr/>
          <p:nvPr/>
        </p:nvSpPr>
        <p:spPr>
          <a:xfrm>
            <a:off x="6711507" y="32079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5"/>
          <p:cNvSpPr/>
          <p:nvPr/>
        </p:nvSpPr>
        <p:spPr>
          <a:xfrm>
            <a:off x="6888490" y="307271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5"/>
          <p:cNvSpPr/>
          <p:nvPr/>
        </p:nvSpPr>
        <p:spPr>
          <a:xfrm>
            <a:off x="6987361" y="3635049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5"/>
          <p:cNvSpPr/>
          <p:nvPr/>
        </p:nvSpPr>
        <p:spPr>
          <a:xfrm>
            <a:off x="7187767" y="341100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5"/>
          <p:cNvSpPr/>
          <p:nvPr/>
        </p:nvSpPr>
        <p:spPr>
          <a:xfrm>
            <a:off x="7289800" y="31282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5"/>
          <p:cNvSpPr/>
          <p:nvPr/>
        </p:nvSpPr>
        <p:spPr>
          <a:xfrm>
            <a:off x="7410601" y="325380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5" name="Google Shape;645;p85"/>
          <p:cNvCxnSpPr/>
          <p:nvPr/>
        </p:nvCxnSpPr>
        <p:spPr>
          <a:xfrm rot="10800000">
            <a:off x="3453098" y="1740897"/>
            <a:ext cx="0" cy="28338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85"/>
          <p:cNvSpPr txBox="1"/>
          <p:nvPr/>
        </p:nvSpPr>
        <p:spPr>
          <a:xfrm>
            <a:off x="3453099" y="4049689"/>
            <a:ext cx="35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1" i="1" sz="2400">
              <a:solidFill>
                <a:srgbClr val="3E94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85"/>
          <p:cNvSpPr/>
          <p:nvPr/>
        </p:nvSpPr>
        <p:spPr>
          <a:xfrm>
            <a:off x="3243265" y="2397409"/>
            <a:ext cx="222000" cy="276900"/>
          </a:xfrm>
          <a:prstGeom prst="rect">
            <a:avLst/>
          </a:prstGeom>
          <a:noFill/>
          <a:ln cap="flat" cmpd="sng" w="15875">
            <a:solidFill>
              <a:srgbClr val="3E943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8" name="Google Shape;648;p85"/>
          <p:cNvCxnSpPr/>
          <p:nvPr/>
        </p:nvCxnSpPr>
        <p:spPr>
          <a:xfrm flipH="1">
            <a:off x="3465108" y="2141365"/>
            <a:ext cx="570300" cy="2706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85"/>
          <p:cNvSpPr txBox="1"/>
          <p:nvPr/>
        </p:nvSpPr>
        <p:spPr>
          <a:xfrm>
            <a:off x="4001980" y="1968250"/>
            <a:ext cx="105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b="1" sz="2400">
              <a:solidFill>
                <a:srgbClr val="3E94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0" name="Google Shape;650;p85"/>
          <p:cNvCxnSpPr/>
          <p:nvPr/>
        </p:nvCxnSpPr>
        <p:spPr>
          <a:xfrm rot="10800000">
            <a:off x="2579870" y="2518211"/>
            <a:ext cx="1436400" cy="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1" name="Google Shape;651;p85"/>
          <p:cNvSpPr txBox="1"/>
          <p:nvPr/>
        </p:nvSpPr>
        <p:spPr>
          <a:xfrm>
            <a:off x="4055335" y="2342911"/>
            <a:ext cx="33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  <p:cxnSp>
        <p:nvCxnSpPr>
          <p:cNvPr id="652" name="Google Shape;652;p85"/>
          <p:cNvCxnSpPr/>
          <p:nvPr/>
        </p:nvCxnSpPr>
        <p:spPr>
          <a:xfrm>
            <a:off x="3453091" y="2516035"/>
            <a:ext cx="0" cy="179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3" name="Google Shape;653;p85"/>
          <p:cNvSpPr txBox="1"/>
          <p:nvPr/>
        </p:nvSpPr>
        <p:spPr>
          <a:xfrm>
            <a:off x="457200" y="2212217"/>
            <a:ext cx="1958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Bias = average</a:t>
            </a:r>
            <a:b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this offset</a:t>
            </a:r>
            <a:endParaRPr/>
          </a:p>
        </p:txBody>
      </p:sp>
      <p:cxnSp>
        <p:nvCxnSpPr>
          <p:cNvPr id="654" name="Google Shape;654;p85"/>
          <p:cNvCxnSpPr/>
          <p:nvPr/>
        </p:nvCxnSpPr>
        <p:spPr>
          <a:xfrm flipH="1">
            <a:off x="2204191" y="2575006"/>
            <a:ext cx="1248900" cy="825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5" name="Google Shape;655;p85"/>
          <p:cNvSpPr txBox="1"/>
          <p:nvPr/>
        </p:nvSpPr>
        <p:spPr>
          <a:xfrm>
            <a:off x="6392786" y="1733550"/>
            <a:ext cx="189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Points from a </a:t>
            </a:r>
            <a:b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different sample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85"/>
          <p:cNvSpPr txBox="1"/>
          <p:nvPr/>
        </p:nvSpPr>
        <p:spPr>
          <a:xfrm>
            <a:off x="7403975" y="2725177"/>
            <a:ext cx="105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950" y="0"/>
            <a:ext cx="1603050" cy="15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5"/>
          <p:cNvSpPr txBox="1"/>
          <p:nvPr/>
        </p:nvSpPr>
        <p:spPr>
          <a:xfrm>
            <a:off x="6675832" y="4643684"/>
            <a:ext cx="34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5"/>
          <p:cNvSpPr txBox="1"/>
          <p:nvPr/>
        </p:nvSpPr>
        <p:spPr>
          <a:xfrm>
            <a:off x="2082061" y="1754711"/>
            <a:ext cx="32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6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</a:t>
            </a:r>
            <a:r>
              <a:rPr b="0" i="1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1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86"/>
          <p:cNvSpPr txBox="1"/>
          <p:nvPr>
            <p:ph idx="1" type="body"/>
          </p:nvPr>
        </p:nvSpPr>
        <p:spPr>
          <a:xfrm>
            <a:off x="292608" y="740664"/>
            <a:ext cx="8613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low bias, high variance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3E943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b="1" i="1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i="0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high bias, low variance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6" name="Google Shape;666;p86"/>
          <p:cNvCxnSpPr/>
          <p:nvPr/>
        </p:nvCxnSpPr>
        <p:spPr>
          <a:xfrm>
            <a:off x="2501317" y="4567484"/>
            <a:ext cx="4788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667" name="Google Shape;667;p86"/>
          <p:cNvCxnSpPr/>
          <p:nvPr/>
        </p:nvCxnSpPr>
        <p:spPr>
          <a:xfrm rot="10800000">
            <a:off x="2501317" y="1733684"/>
            <a:ext cx="0" cy="2833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68" name="Google Shape;668;p86"/>
          <p:cNvSpPr/>
          <p:nvPr/>
        </p:nvSpPr>
        <p:spPr>
          <a:xfrm>
            <a:off x="2508402" y="2327553"/>
            <a:ext cx="4902300" cy="2064600"/>
          </a:xfrm>
          <a:custGeom>
            <a:rect b="b" l="l" r="r" t="t"/>
            <a:pathLst>
              <a:path extrusionOk="0" h="120000" w="120000">
                <a:moveTo>
                  <a:pt x="0" y="61679"/>
                </a:moveTo>
                <a:cubicBezTo>
                  <a:pt x="3091" y="52883"/>
                  <a:pt x="6183" y="44086"/>
                  <a:pt x="9740" y="37320"/>
                </a:cubicBezTo>
                <a:cubicBezTo>
                  <a:pt x="13298" y="30554"/>
                  <a:pt x="17961" y="21942"/>
                  <a:pt x="21347" y="21080"/>
                </a:cubicBezTo>
                <a:cubicBezTo>
                  <a:pt x="24732" y="20219"/>
                  <a:pt x="27288" y="25756"/>
                  <a:pt x="30051" y="32153"/>
                </a:cubicBezTo>
                <a:cubicBezTo>
                  <a:pt x="32815" y="38550"/>
                  <a:pt x="35025" y="53498"/>
                  <a:pt x="37927" y="59465"/>
                </a:cubicBezTo>
                <a:cubicBezTo>
                  <a:pt x="40829" y="65432"/>
                  <a:pt x="44317" y="68938"/>
                  <a:pt x="47461" y="67954"/>
                </a:cubicBezTo>
                <a:cubicBezTo>
                  <a:pt x="50604" y="66969"/>
                  <a:pt x="51398" y="61987"/>
                  <a:pt x="56787" y="53560"/>
                </a:cubicBezTo>
                <a:cubicBezTo>
                  <a:pt x="62176" y="45132"/>
                  <a:pt x="66528" y="42795"/>
                  <a:pt x="69844" y="50607"/>
                </a:cubicBezTo>
                <a:cubicBezTo>
                  <a:pt x="73160" y="58419"/>
                  <a:pt x="74749" y="88868"/>
                  <a:pt x="76683" y="100433"/>
                </a:cubicBezTo>
                <a:cubicBezTo>
                  <a:pt x="78618" y="111997"/>
                  <a:pt x="79309" y="120240"/>
                  <a:pt x="81450" y="119994"/>
                </a:cubicBezTo>
                <a:cubicBezTo>
                  <a:pt x="83592" y="119748"/>
                  <a:pt x="83246" y="113412"/>
                  <a:pt x="84559" y="94528"/>
                </a:cubicBezTo>
                <a:cubicBezTo>
                  <a:pt x="85872" y="75643"/>
                  <a:pt x="87392" y="20342"/>
                  <a:pt x="89326" y="6686"/>
                </a:cubicBezTo>
                <a:cubicBezTo>
                  <a:pt x="91260" y="-6969"/>
                  <a:pt x="93333" y="2995"/>
                  <a:pt x="96165" y="12592"/>
                </a:cubicBezTo>
                <a:cubicBezTo>
                  <a:pt x="98998" y="22188"/>
                  <a:pt x="107322" y="56881"/>
                  <a:pt x="111295" y="62048"/>
                </a:cubicBezTo>
                <a:cubicBezTo>
                  <a:pt x="115267" y="67216"/>
                  <a:pt x="117702" y="55251"/>
                  <a:pt x="120000" y="43594"/>
                </a:cubicBezTo>
              </a:path>
            </a:pathLst>
          </a:cu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86"/>
          <p:cNvSpPr/>
          <p:nvPr/>
        </p:nvSpPr>
        <p:spPr>
          <a:xfrm>
            <a:off x="2901731" y="2534054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86"/>
          <p:cNvSpPr/>
          <p:nvPr/>
        </p:nvSpPr>
        <p:spPr>
          <a:xfrm>
            <a:off x="2892625" y="3511369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86"/>
          <p:cNvSpPr/>
          <p:nvPr/>
        </p:nvSpPr>
        <p:spPr>
          <a:xfrm>
            <a:off x="3222503" y="2941393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86"/>
          <p:cNvSpPr/>
          <p:nvPr/>
        </p:nvSpPr>
        <p:spPr>
          <a:xfrm>
            <a:off x="3335047" y="2786377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86"/>
          <p:cNvSpPr/>
          <p:nvPr/>
        </p:nvSpPr>
        <p:spPr>
          <a:xfrm>
            <a:off x="3511331" y="2991254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6"/>
          <p:cNvSpPr/>
          <p:nvPr/>
        </p:nvSpPr>
        <p:spPr>
          <a:xfrm>
            <a:off x="3663731" y="2585440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6"/>
          <p:cNvSpPr/>
          <p:nvPr/>
        </p:nvSpPr>
        <p:spPr>
          <a:xfrm>
            <a:off x="3816131" y="3219854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6"/>
          <p:cNvSpPr/>
          <p:nvPr/>
        </p:nvSpPr>
        <p:spPr>
          <a:xfrm>
            <a:off x="3968531" y="3503825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6"/>
          <p:cNvSpPr/>
          <p:nvPr/>
        </p:nvSpPr>
        <p:spPr>
          <a:xfrm>
            <a:off x="4120931" y="34484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6"/>
          <p:cNvSpPr/>
          <p:nvPr/>
        </p:nvSpPr>
        <p:spPr>
          <a:xfrm>
            <a:off x="4273331" y="318108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86"/>
          <p:cNvSpPr/>
          <p:nvPr/>
        </p:nvSpPr>
        <p:spPr>
          <a:xfrm>
            <a:off x="4394288" y="335984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86"/>
          <p:cNvSpPr/>
          <p:nvPr/>
        </p:nvSpPr>
        <p:spPr>
          <a:xfrm>
            <a:off x="4546688" y="347414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86"/>
          <p:cNvSpPr/>
          <p:nvPr/>
        </p:nvSpPr>
        <p:spPr>
          <a:xfrm>
            <a:off x="4708829" y="349487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86"/>
          <p:cNvSpPr/>
          <p:nvPr/>
        </p:nvSpPr>
        <p:spPr>
          <a:xfrm>
            <a:off x="4814482" y="291570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86"/>
          <p:cNvSpPr/>
          <p:nvPr/>
        </p:nvSpPr>
        <p:spPr>
          <a:xfrm>
            <a:off x="5003887" y="305525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86"/>
          <p:cNvSpPr/>
          <p:nvPr/>
        </p:nvSpPr>
        <p:spPr>
          <a:xfrm>
            <a:off x="5122850" y="32258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86"/>
          <p:cNvSpPr/>
          <p:nvPr/>
        </p:nvSpPr>
        <p:spPr>
          <a:xfrm>
            <a:off x="5308688" y="288555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86"/>
          <p:cNvSpPr/>
          <p:nvPr/>
        </p:nvSpPr>
        <p:spPr>
          <a:xfrm>
            <a:off x="5461087" y="376744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6"/>
          <p:cNvSpPr/>
          <p:nvPr/>
        </p:nvSpPr>
        <p:spPr>
          <a:xfrm>
            <a:off x="5662417" y="39033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6"/>
          <p:cNvSpPr/>
          <p:nvPr/>
        </p:nvSpPr>
        <p:spPr>
          <a:xfrm>
            <a:off x="5792234" y="412098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6"/>
          <p:cNvSpPr/>
          <p:nvPr/>
        </p:nvSpPr>
        <p:spPr>
          <a:xfrm>
            <a:off x="5967217" y="41319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6"/>
          <p:cNvSpPr/>
          <p:nvPr/>
        </p:nvSpPr>
        <p:spPr>
          <a:xfrm>
            <a:off x="6052742" y="363373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6"/>
          <p:cNvSpPr/>
          <p:nvPr/>
        </p:nvSpPr>
        <p:spPr>
          <a:xfrm>
            <a:off x="6048152" y="2441133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86"/>
          <p:cNvSpPr/>
          <p:nvPr/>
        </p:nvSpPr>
        <p:spPr>
          <a:xfrm>
            <a:off x="6222942" y="214136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86"/>
          <p:cNvSpPr/>
          <p:nvPr/>
        </p:nvSpPr>
        <p:spPr>
          <a:xfrm>
            <a:off x="6392786" y="26364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86"/>
          <p:cNvSpPr/>
          <p:nvPr/>
        </p:nvSpPr>
        <p:spPr>
          <a:xfrm>
            <a:off x="6545186" y="27507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86"/>
          <p:cNvSpPr/>
          <p:nvPr/>
        </p:nvSpPr>
        <p:spPr>
          <a:xfrm>
            <a:off x="6697586" y="310326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86"/>
          <p:cNvSpPr/>
          <p:nvPr/>
        </p:nvSpPr>
        <p:spPr>
          <a:xfrm>
            <a:off x="6833153" y="281408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86"/>
          <p:cNvSpPr/>
          <p:nvPr/>
        </p:nvSpPr>
        <p:spPr>
          <a:xfrm>
            <a:off x="6987361" y="348985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86"/>
          <p:cNvSpPr/>
          <p:nvPr/>
        </p:nvSpPr>
        <p:spPr>
          <a:xfrm>
            <a:off x="7154786" y="32079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86"/>
          <p:cNvSpPr/>
          <p:nvPr/>
        </p:nvSpPr>
        <p:spPr>
          <a:xfrm>
            <a:off x="7337100" y="341123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86"/>
          <p:cNvSpPr/>
          <p:nvPr/>
        </p:nvSpPr>
        <p:spPr>
          <a:xfrm>
            <a:off x="7410602" y="310326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1" name="Google Shape;701;p86"/>
          <p:cNvCxnSpPr/>
          <p:nvPr/>
        </p:nvCxnSpPr>
        <p:spPr>
          <a:xfrm rot="10800000">
            <a:off x="3453098" y="1740897"/>
            <a:ext cx="0" cy="28338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86"/>
          <p:cNvSpPr txBox="1"/>
          <p:nvPr/>
        </p:nvSpPr>
        <p:spPr>
          <a:xfrm>
            <a:off x="3453099" y="4049689"/>
            <a:ext cx="35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1" i="1" sz="2400">
              <a:solidFill>
                <a:srgbClr val="3E94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3" name="Google Shape;703;p86"/>
          <p:cNvCxnSpPr/>
          <p:nvPr/>
        </p:nvCxnSpPr>
        <p:spPr>
          <a:xfrm flipH="1">
            <a:off x="2543781" y="2991254"/>
            <a:ext cx="1650600" cy="120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Google Shape;704;p86"/>
          <p:cNvSpPr txBox="1"/>
          <p:nvPr/>
        </p:nvSpPr>
        <p:spPr>
          <a:xfrm>
            <a:off x="4194381" y="2818129"/>
            <a:ext cx="33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  <p:sp>
        <p:nvSpPr>
          <p:cNvPr id="705" name="Google Shape;705;p86"/>
          <p:cNvSpPr/>
          <p:nvPr/>
        </p:nvSpPr>
        <p:spPr>
          <a:xfrm>
            <a:off x="2777068" y="2466826"/>
            <a:ext cx="1258200" cy="1218300"/>
          </a:xfrm>
          <a:prstGeom prst="rect">
            <a:avLst/>
          </a:prstGeom>
          <a:noFill/>
          <a:ln cap="flat" cmpd="sng" w="15875">
            <a:solidFill>
              <a:srgbClr val="3E943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6" name="Google Shape;706;p86"/>
          <p:cNvCxnSpPr/>
          <p:nvPr/>
        </p:nvCxnSpPr>
        <p:spPr>
          <a:xfrm flipH="1">
            <a:off x="3883007" y="2141365"/>
            <a:ext cx="152400" cy="2997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7" name="Google Shape;707;p86"/>
          <p:cNvSpPr txBox="1"/>
          <p:nvPr/>
        </p:nvSpPr>
        <p:spPr>
          <a:xfrm>
            <a:off x="4001978" y="1968250"/>
            <a:ext cx="91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 = 8</a:t>
            </a:r>
            <a:endParaRPr b="1" sz="2400">
              <a:solidFill>
                <a:srgbClr val="3E94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86"/>
          <p:cNvCxnSpPr/>
          <p:nvPr/>
        </p:nvCxnSpPr>
        <p:spPr>
          <a:xfrm>
            <a:off x="3453098" y="2686579"/>
            <a:ext cx="0" cy="310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" name="Google Shape;709;p86"/>
          <p:cNvSpPr txBox="1"/>
          <p:nvPr/>
        </p:nvSpPr>
        <p:spPr>
          <a:xfrm>
            <a:off x="457200" y="2212217"/>
            <a:ext cx="1958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Bias = average</a:t>
            </a:r>
            <a:b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this offset</a:t>
            </a:r>
            <a:endParaRPr/>
          </a:p>
        </p:txBody>
      </p:sp>
      <p:cxnSp>
        <p:nvCxnSpPr>
          <p:cNvPr id="710" name="Google Shape;710;p86"/>
          <p:cNvCxnSpPr/>
          <p:nvPr/>
        </p:nvCxnSpPr>
        <p:spPr>
          <a:xfrm rot="10800000">
            <a:off x="2204191" y="2657552"/>
            <a:ext cx="1248900" cy="228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86"/>
          <p:cNvSpPr txBox="1"/>
          <p:nvPr/>
        </p:nvSpPr>
        <p:spPr>
          <a:xfrm>
            <a:off x="7403975" y="2725177"/>
            <a:ext cx="105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2" name="Google Shape;71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950" y="0"/>
            <a:ext cx="1603050" cy="15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6"/>
          <p:cNvSpPr txBox="1"/>
          <p:nvPr/>
        </p:nvSpPr>
        <p:spPr>
          <a:xfrm>
            <a:off x="6675832" y="4643684"/>
            <a:ext cx="34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86"/>
          <p:cNvSpPr txBox="1"/>
          <p:nvPr/>
        </p:nvSpPr>
        <p:spPr>
          <a:xfrm>
            <a:off x="2082061" y="1754711"/>
            <a:ext cx="32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https://go.epfl.ch/ada2023-lec7-feedback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hat did you (not)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is Pumpkin Pete?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6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7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</a:t>
            </a:r>
            <a:r>
              <a:rPr b="0" i="1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1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87"/>
          <p:cNvSpPr txBox="1"/>
          <p:nvPr>
            <p:ph idx="1" type="body"/>
          </p:nvPr>
        </p:nvSpPr>
        <p:spPr>
          <a:xfrm>
            <a:off x="292608" y="740664"/>
            <a:ext cx="8613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low bias, high variance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3E943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b="1" i="1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i="0" lang="en" sz="2800" u="none" cap="none" strike="noStrike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high bias, low variance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1" name="Google Shape;721;p87"/>
          <p:cNvCxnSpPr/>
          <p:nvPr/>
        </p:nvCxnSpPr>
        <p:spPr>
          <a:xfrm>
            <a:off x="2501317" y="4567484"/>
            <a:ext cx="4788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722" name="Google Shape;722;p87"/>
          <p:cNvCxnSpPr/>
          <p:nvPr/>
        </p:nvCxnSpPr>
        <p:spPr>
          <a:xfrm rot="10800000">
            <a:off x="2501317" y="1733684"/>
            <a:ext cx="0" cy="2833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723" name="Google Shape;723;p87"/>
          <p:cNvSpPr/>
          <p:nvPr/>
        </p:nvSpPr>
        <p:spPr>
          <a:xfrm>
            <a:off x="2508402" y="2327553"/>
            <a:ext cx="4902300" cy="2064600"/>
          </a:xfrm>
          <a:custGeom>
            <a:rect b="b" l="l" r="r" t="t"/>
            <a:pathLst>
              <a:path extrusionOk="0" h="120000" w="120000">
                <a:moveTo>
                  <a:pt x="0" y="61679"/>
                </a:moveTo>
                <a:cubicBezTo>
                  <a:pt x="3091" y="52883"/>
                  <a:pt x="6183" y="44086"/>
                  <a:pt x="9740" y="37320"/>
                </a:cubicBezTo>
                <a:cubicBezTo>
                  <a:pt x="13298" y="30554"/>
                  <a:pt x="17961" y="21942"/>
                  <a:pt x="21347" y="21080"/>
                </a:cubicBezTo>
                <a:cubicBezTo>
                  <a:pt x="24732" y="20219"/>
                  <a:pt x="27288" y="25756"/>
                  <a:pt x="30051" y="32153"/>
                </a:cubicBezTo>
                <a:cubicBezTo>
                  <a:pt x="32815" y="38550"/>
                  <a:pt x="35025" y="53498"/>
                  <a:pt x="37927" y="59465"/>
                </a:cubicBezTo>
                <a:cubicBezTo>
                  <a:pt x="40829" y="65432"/>
                  <a:pt x="44317" y="68938"/>
                  <a:pt x="47461" y="67954"/>
                </a:cubicBezTo>
                <a:cubicBezTo>
                  <a:pt x="50604" y="66969"/>
                  <a:pt x="51398" y="61987"/>
                  <a:pt x="56787" y="53560"/>
                </a:cubicBezTo>
                <a:cubicBezTo>
                  <a:pt x="62176" y="45132"/>
                  <a:pt x="66528" y="42795"/>
                  <a:pt x="69844" y="50607"/>
                </a:cubicBezTo>
                <a:cubicBezTo>
                  <a:pt x="73160" y="58419"/>
                  <a:pt x="74749" y="88868"/>
                  <a:pt x="76683" y="100433"/>
                </a:cubicBezTo>
                <a:cubicBezTo>
                  <a:pt x="78618" y="111997"/>
                  <a:pt x="79309" y="120240"/>
                  <a:pt x="81450" y="119994"/>
                </a:cubicBezTo>
                <a:cubicBezTo>
                  <a:pt x="83592" y="119748"/>
                  <a:pt x="83246" y="113412"/>
                  <a:pt x="84559" y="94528"/>
                </a:cubicBezTo>
                <a:cubicBezTo>
                  <a:pt x="85872" y="75643"/>
                  <a:pt x="87392" y="20342"/>
                  <a:pt x="89326" y="6686"/>
                </a:cubicBezTo>
                <a:cubicBezTo>
                  <a:pt x="91260" y="-6969"/>
                  <a:pt x="93333" y="2995"/>
                  <a:pt x="96165" y="12592"/>
                </a:cubicBezTo>
                <a:cubicBezTo>
                  <a:pt x="98998" y="22188"/>
                  <a:pt x="107322" y="56881"/>
                  <a:pt x="111295" y="62048"/>
                </a:cubicBezTo>
                <a:cubicBezTo>
                  <a:pt x="115267" y="67216"/>
                  <a:pt x="117702" y="55251"/>
                  <a:pt x="120000" y="43594"/>
                </a:cubicBezTo>
              </a:path>
            </a:pathLst>
          </a:cu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87"/>
          <p:cNvSpPr/>
          <p:nvPr/>
        </p:nvSpPr>
        <p:spPr>
          <a:xfrm>
            <a:off x="2935168" y="2809772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87"/>
          <p:cNvSpPr/>
          <p:nvPr/>
        </p:nvSpPr>
        <p:spPr>
          <a:xfrm>
            <a:off x="2816435" y="3260696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87"/>
          <p:cNvSpPr/>
          <p:nvPr/>
        </p:nvSpPr>
        <p:spPr>
          <a:xfrm>
            <a:off x="3184220" y="2631782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7"/>
          <p:cNvSpPr/>
          <p:nvPr/>
        </p:nvSpPr>
        <p:spPr>
          <a:xfrm>
            <a:off x="3563516" y="3021330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7"/>
          <p:cNvSpPr/>
          <p:nvPr/>
        </p:nvSpPr>
        <p:spPr>
          <a:xfrm>
            <a:off x="3298045" y="2492518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7"/>
          <p:cNvSpPr/>
          <p:nvPr/>
        </p:nvSpPr>
        <p:spPr>
          <a:xfrm>
            <a:off x="3663731" y="2585440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7"/>
          <p:cNvSpPr/>
          <p:nvPr/>
        </p:nvSpPr>
        <p:spPr>
          <a:xfrm>
            <a:off x="3807683" y="3309784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87"/>
          <p:cNvSpPr/>
          <p:nvPr/>
        </p:nvSpPr>
        <p:spPr>
          <a:xfrm>
            <a:off x="3977977" y="3584948"/>
            <a:ext cx="66900" cy="51300"/>
          </a:xfrm>
          <a:prstGeom prst="ellipse">
            <a:avLst/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87"/>
          <p:cNvSpPr/>
          <p:nvPr/>
        </p:nvSpPr>
        <p:spPr>
          <a:xfrm>
            <a:off x="4111616" y="320494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87"/>
          <p:cNvSpPr/>
          <p:nvPr/>
        </p:nvSpPr>
        <p:spPr>
          <a:xfrm>
            <a:off x="4273331" y="355797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87"/>
          <p:cNvSpPr/>
          <p:nvPr/>
        </p:nvSpPr>
        <p:spPr>
          <a:xfrm>
            <a:off x="4366100" y="3217608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87"/>
          <p:cNvSpPr/>
          <p:nvPr/>
        </p:nvSpPr>
        <p:spPr>
          <a:xfrm>
            <a:off x="4546687" y="368512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7"/>
          <p:cNvSpPr/>
          <p:nvPr/>
        </p:nvSpPr>
        <p:spPr>
          <a:xfrm>
            <a:off x="4684631" y="3166508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7"/>
          <p:cNvSpPr/>
          <p:nvPr/>
        </p:nvSpPr>
        <p:spPr>
          <a:xfrm>
            <a:off x="4828557" y="3073043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87"/>
          <p:cNvSpPr/>
          <p:nvPr/>
        </p:nvSpPr>
        <p:spPr>
          <a:xfrm>
            <a:off x="5003886" y="2839778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87"/>
          <p:cNvSpPr/>
          <p:nvPr/>
        </p:nvSpPr>
        <p:spPr>
          <a:xfrm>
            <a:off x="5153978" y="341123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87"/>
          <p:cNvSpPr/>
          <p:nvPr/>
        </p:nvSpPr>
        <p:spPr>
          <a:xfrm>
            <a:off x="5308688" y="331208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87"/>
          <p:cNvSpPr/>
          <p:nvPr/>
        </p:nvSpPr>
        <p:spPr>
          <a:xfrm>
            <a:off x="5469211" y="3929003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7"/>
          <p:cNvSpPr/>
          <p:nvPr/>
        </p:nvSpPr>
        <p:spPr>
          <a:xfrm>
            <a:off x="5628979" y="426130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7"/>
          <p:cNvSpPr/>
          <p:nvPr/>
        </p:nvSpPr>
        <p:spPr>
          <a:xfrm>
            <a:off x="5774947" y="39033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7"/>
          <p:cNvSpPr/>
          <p:nvPr/>
        </p:nvSpPr>
        <p:spPr>
          <a:xfrm>
            <a:off x="5969637" y="424391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7"/>
          <p:cNvSpPr/>
          <p:nvPr/>
        </p:nvSpPr>
        <p:spPr>
          <a:xfrm>
            <a:off x="6061428" y="3879446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7"/>
          <p:cNvSpPr/>
          <p:nvPr/>
        </p:nvSpPr>
        <p:spPr>
          <a:xfrm>
            <a:off x="6081589" y="2786048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7"/>
          <p:cNvSpPr/>
          <p:nvPr/>
        </p:nvSpPr>
        <p:spPr>
          <a:xfrm>
            <a:off x="6216544" y="1999030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7"/>
          <p:cNvSpPr/>
          <p:nvPr/>
        </p:nvSpPr>
        <p:spPr>
          <a:xfrm>
            <a:off x="6392786" y="238633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7"/>
          <p:cNvSpPr/>
          <p:nvPr/>
        </p:nvSpPr>
        <p:spPr>
          <a:xfrm>
            <a:off x="6545185" y="288994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7"/>
          <p:cNvSpPr/>
          <p:nvPr/>
        </p:nvSpPr>
        <p:spPr>
          <a:xfrm>
            <a:off x="6711507" y="3207997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7"/>
          <p:cNvSpPr/>
          <p:nvPr/>
        </p:nvSpPr>
        <p:spPr>
          <a:xfrm>
            <a:off x="6888490" y="3072715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7"/>
          <p:cNvSpPr/>
          <p:nvPr/>
        </p:nvSpPr>
        <p:spPr>
          <a:xfrm>
            <a:off x="6987361" y="3635049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87"/>
          <p:cNvSpPr/>
          <p:nvPr/>
        </p:nvSpPr>
        <p:spPr>
          <a:xfrm>
            <a:off x="7187767" y="3411001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87"/>
          <p:cNvSpPr/>
          <p:nvPr/>
        </p:nvSpPr>
        <p:spPr>
          <a:xfrm>
            <a:off x="7289800" y="3128254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87"/>
          <p:cNvSpPr/>
          <p:nvPr/>
        </p:nvSpPr>
        <p:spPr>
          <a:xfrm>
            <a:off x="7410601" y="3253802"/>
            <a:ext cx="66900" cy="51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6" name="Google Shape;756;p87"/>
          <p:cNvCxnSpPr/>
          <p:nvPr/>
        </p:nvCxnSpPr>
        <p:spPr>
          <a:xfrm rot="10800000">
            <a:off x="3453098" y="1740897"/>
            <a:ext cx="0" cy="28338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87"/>
          <p:cNvSpPr txBox="1"/>
          <p:nvPr/>
        </p:nvSpPr>
        <p:spPr>
          <a:xfrm>
            <a:off x="3453099" y="4049689"/>
            <a:ext cx="35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1" i="1" sz="2400">
              <a:solidFill>
                <a:srgbClr val="3E94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58;p87"/>
          <p:cNvCxnSpPr/>
          <p:nvPr/>
        </p:nvCxnSpPr>
        <p:spPr>
          <a:xfrm flipH="1">
            <a:off x="2633004" y="2964545"/>
            <a:ext cx="1588800" cy="9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p87"/>
          <p:cNvSpPr txBox="1"/>
          <p:nvPr/>
        </p:nvSpPr>
        <p:spPr>
          <a:xfrm>
            <a:off x="4190646" y="2791421"/>
            <a:ext cx="3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  <p:sp>
        <p:nvSpPr>
          <p:cNvPr id="760" name="Google Shape;760;p87"/>
          <p:cNvSpPr/>
          <p:nvPr/>
        </p:nvSpPr>
        <p:spPr>
          <a:xfrm>
            <a:off x="2777067" y="2463575"/>
            <a:ext cx="1267800" cy="1218300"/>
          </a:xfrm>
          <a:prstGeom prst="rect">
            <a:avLst/>
          </a:prstGeom>
          <a:noFill/>
          <a:ln cap="flat" cmpd="sng" w="15875">
            <a:solidFill>
              <a:srgbClr val="3E943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1" name="Google Shape;761;p87"/>
          <p:cNvCxnSpPr/>
          <p:nvPr/>
        </p:nvCxnSpPr>
        <p:spPr>
          <a:xfrm flipH="1">
            <a:off x="3883007" y="2141365"/>
            <a:ext cx="152400" cy="299700"/>
          </a:xfrm>
          <a:prstGeom prst="straightConnector1">
            <a:avLst/>
          </a:prstGeom>
          <a:noFill/>
          <a:ln cap="flat" cmpd="sng" w="12700">
            <a:solidFill>
              <a:srgbClr val="3E9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2" name="Google Shape;762;p87"/>
          <p:cNvSpPr txBox="1"/>
          <p:nvPr/>
        </p:nvSpPr>
        <p:spPr>
          <a:xfrm>
            <a:off x="4001978" y="1968250"/>
            <a:ext cx="935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" sz="24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 = 8</a:t>
            </a:r>
            <a:endParaRPr b="1" sz="2400">
              <a:solidFill>
                <a:srgbClr val="3E94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3" name="Google Shape;763;p87"/>
          <p:cNvCxnSpPr/>
          <p:nvPr/>
        </p:nvCxnSpPr>
        <p:spPr>
          <a:xfrm>
            <a:off x="3453098" y="2686579"/>
            <a:ext cx="0" cy="275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4" name="Google Shape;764;p87"/>
          <p:cNvSpPr txBox="1"/>
          <p:nvPr/>
        </p:nvSpPr>
        <p:spPr>
          <a:xfrm>
            <a:off x="457200" y="2212217"/>
            <a:ext cx="1958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Bias = average</a:t>
            </a:r>
            <a:b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this offset</a:t>
            </a:r>
            <a:endParaRPr/>
          </a:p>
        </p:txBody>
      </p:sp>
      <p:cxnSp>
        <p:nvCxnSpPr>
          <p:cNvPr id="765" name="Google Shape;765;p87"/>
          <p:cNvCxnSpPr/>
          <p:nvPr/>
        </p:nvCxnSpPr>
        <p:spPr>
          <a:xfrm rot="10800000">
            <a:off x="2204191" y="2657379"/>
            <a:ext cx="1248900" cy="1668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6" name="Google Shape;766;p87"/>
          <p:cNvSpPr txBox="1"/>
          <p:nvPr/>
        </p:nvSpPr>
        <p:spPr>
          <a:xfrm>
            <a:off x="7403975" y="2725177"/>
            <a:ext cx="105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950" y="0"/>
            <a:ext cx="1603050" cy="15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87"/>
          <p:cNvSpPr txBox="1"/>
          <p:nvPr/>
        </p:nvSpPr>
        <p:spPr>
          <a:xfrm>
            <a:off x="6675832" y="4643684"/>
            <a:ext cx="34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87"/>
          <p:cNvSpPr txBox="1"/>
          <p:nvPr/>
        </p:nvSpPr>
        <p:spPr>
          <a:xfrm>
            <a:off x="2082061" y="1754711"/>
            <a:ext cx="32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8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</a:t>
            </a:r>
            <a:r>
              <a:rPr b="0" i="1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practice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88"/>
          <p:cNvSpPr txBox="1"/>
          <p:nvPr>
            <p:ph idx="1" type="body"/>
          </p:nvPr>
        </p:nvSpPr>
        <p:spPr>
          <a:xfrm>
            <a:off x="245600" y="906700"/>
            <a:ext cx="8660700" cy="3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b="1" i="0" lang="en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Use leave</a:t>
            </a:r>
            <a:r>
              <a:rPr b="1" lang="en" sz="2200">
                <a:solidFill>
                  <a:srgbClr val="0070C0"/>
                </a:solidFill>
              </a:rPr>
              <a:t>-one-out</a:t>
            </a:r>
            <a:r>
              <a:rPr b="1" lang="en" sz="2200">
                <a:solidFill>
                  <a:srgbClr val="0070C0"/>
                </a:solidFill>
              </a:rPr>
              <a:t> (LOO)</a:t>
            </a:r>
            <a:r>
              <a:rPr b="1" lang="en" sz="2200">
                <a:solidFill>
                  <a:srgbClr val="0070C0"/>
                </a:solidFill>
              </a:rPr>
              <a:t> </a:t>
            </a:r>
            <a:r>
              <a:rPr b="1" i="0" lang="en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cross-validation</a:t>
            </a:r>
            <a:r>
              <a:rPr b="1" lang="en" sz="2200">
                <a:solidFill>
                  <a:srgbClr val="0070C0"/>
                </a:solidFill>
              </a:rPr>
              <a:t>:</a:t>
            </a:r>
            <a:endParaRPr b="1" sz="2200">
              <a:solidFill>
                <a:srgbClr val="0070C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0070C0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" sz="2200">
                <a:solidFill>
                  <a:srgbClr val="0070C0"/>
                </a:solidFill>
              </a:rPr>
              <a:t>Split</a:t>
            </a:r>
            <a:r>
              <a:rPr b="1" lang="en" sz="2200">
                <a:solidFill>
                  <a:srgbClr val="0070C0"/>
                </a:solidFill>
              </a:rPr>
              <a:t>: 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 data into train and test subsets, e.g. </a:t>
            </a:r>
            <a:r>
              <a:rPr lang="en" sz="2200"/>
              <a:t>8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 sz="2200"/>
              <a:t>–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20 % random split.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i="0" lang="en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Predict: 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point in the </a:t>
            </a:r>
            <a:r>
              <a:rPr lang="en" sz="2200"/>
              <a:t>training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set, predict using the </a:t>
            </a:r>
            <a:r>
              <a:rPr b="0" i="1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200"/>
              <a:t> n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earest neighbors from the set of all </a:t>
            </a:r>
            <a:r>
              <a:rPr b="0" i="1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</a:t>
            </a:r>
            <a:r>
              <a:rPr lang="en" sz="2200"/>
              <a:t>nts in 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set. Measure the </a:t>
            </a:r>
            <a:r>
              <a:rPr lang="en" sz="2200"/>
              <a:t>LOO 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rate (classification) or squared error (regression).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i="0" lang="en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Tune: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200"/>
              <a:t>T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ry different values of </a:t>
            </a:r>
            <a:r>
              <a:rPr b="0" i="1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use the one that gives minimum </a:t>
            </a:r>
            <a:r>
              <a:rPr lang="en" sz="2200"/>
              <a:t>leave-one-out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error.</a:t>
            </a:r>
            <a:endParaRPr sz="2200"/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i="0" lang="en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Evaluate: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200"/>
              <a:t>Measure error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the test set to </a:t>
            </a:r>
            <a:r>
              <a:rPr lang="en" sz="2200"/>
              <a:t>quantify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performance. </a:t>
            </a:r>
            <a:endParaRPr sz="2200"/>
          </a:p>
        </p:txBody>
      </p:sp>
      <p:pic>
        <p:nvPicPr>
          <p:cNvPr id="776" name="Google Shape;776;p8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3175" y="4416900"/>
            <a:ext cx="830024" cy="4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2" name="Google Shape;782;p89"/>
          <p:cNvSpPr/>
          <p:nvPr/>
        </p:nvSpPr>
        <p:spPr>
          <a:xfrm>
            <a:off x="6320201" y="2144925"/>
            <a:ext cx="308400" cy="12783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3" name="Google Shape;783;p89"/>
          <p:cNvSpPr txBox="1"/>
          <p:nvPr>
            <p:ph idx="4294967295" type="title"/>
          </p:nvPr>
        </p:nvSpPr>
        <p:spPr>
          <a:xfrm>
            <a:off x="457200" y="154484"/>
            <a:ext cx="8229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Commercial break</a:t>
            </a:r>
            <a:endParaRPr b="0" i="0" sz="4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4" name="Google Shape;78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625" y="2265113"/>
            <a:ext cx="3734425" cy="104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259575"/>
            <a:ext cx="4041750" cy="21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9"/>
          <p:cNvSpPr/>
          <p:nvPr/>
        </p:nvSpPr>
        <p:spPr>
          <a:xfrm>
            <a:off x="187350" y="1406975"/>
            <a:ext cx="3071100" cy="928200"/>
          </a:xfrm>
          <a:prstGeom prst="wedgeRoundRectCallout">
            <a:avLst>
              <a:gd fmla="val -7092" name="adj1"/>
              <a:gd fmla="val 149865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mic Sans MS"/>
                <a:ea typeface="Comic Sans MS"/>
                <a:cs typeface="Comic Sans MS"/>
                <a:sym typeface="Comic Sans MS"/>
              </a:rPr>
              <a:t>Trick or data</a:t>
            </a:r>
            <a:r>
              <a:rPr lang="en" sz="2900"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  <a:endParaRPr sz="2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7" name="Google Shape;787;p89"/>
          <p:cNvSpPr txBox="1"/>
          <p:nvPr/>
        </p:nvSpPr>
        <p:spPr>
          <a:xfrm>
            <a:off x="6237700" y="3396250"/>
            <a:ext cx="2551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is our candy.</a:t>
            </a:r>
            <a:endParaRPr sz="23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Decision trees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1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Decision tree</a:t>
            </a:r>
            <a:r>
              <a:rPr b="0" lang="en"/>
              <a:t>s: example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  <p:pic>
        <p:nvPicPr>
          <p:cNvPr id="799" name="Google Shape;79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25" y="1072150"/>
            <a:ext cx="3221700" cy="234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0" name="Google Shape;800;p91"/>
          <p:cNvGrpSpPr/>
          <p:nvPr/>
        </p:nvGrpSpPr>
        <p:grpSpPr>
          <a:xfrm>
            <a:off x="4427984" y="2355726"/>
            <a:ext cx="4752432" cy="2484222"/>
            <a:chOff x="4427984" y="3140968"/>
            <a:chExt cx="4752432" cy="3312296"/>
          </a:xfrm>
        </p:grpSpPr>
        <p:sp>
          <p:nvSpPr>
            <p:cNvPr id="801" name="Google Shape;801;p91"/>
            <p:cNvSpPr/>
            <p:nvPr/>
          </p:nvSpPr>
          <p:spPr>
            <a:xfrm>
              <a:off x="6444208" y="3140968"/>
              <a:ext cx="864000" cy="504000"/>
            </a:xfrm>
            <a:prstGeom prst="flowChartAlternateProcess">
              <a:avLst/>
            </a:prstGeom>
            <a:solidFill>
              <a:srgbClr val="66CC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8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Age?</a:t>
              </a:r>
              <a:endPara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91"/>
            <p:cNvSpPr/>
            <p:nvPr/>
          </p:nvSpPr>
          <p:spPr>
            <a:xfrm>
              <a:off x="4716016" y="4437112"/>
              <a:ext cx="1152000" cy="504000"/>
            </a:xfrm>
            <a:prstGeom prst="flowChartAlternateProcess">
              <a:avLst/>
            </a:prstGeom>
            <a:solidFill>
              <a:srgbClr val="66CC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8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Student?</a:t>
              </a:r>
              <a:endPara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91"/>
            <p:cNvSpPr/>
            <p:nvPr/>
          </p:nvSpPr>
          <p:spPr>
            <a:xfrm>
              <a:off x="7524328" y="4437112"/>
              <a:ext cx="1512300" cy="504000"/>
            </a:xfrm>
            <a:prstGeom prst="flowChartAlternateProcess">
              <a:avLst/>
            </a:prstGeom>
            <a:solidFill>
              <a:srgbClr val="66CC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8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Credit rating?</a:t>
              </a:r>
              <a:endPara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4" name="Google Shape;804;p91"/>
            <p:cNvCxnSpPr>
              <a:stCxn id="801" idx="2"/>
              <a:endCxn id="802" idx="0"/>
            </p:cNvCxnSpPr>
            <p:nvPr/>
          </p:nvCxnSpPr>
          <p:spPr>
            <a:xfrm flipH="1">
              <a:off x="5291908" y="3644968"/>
              <a:ext cx="158430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05" name="Google Shape;805;p91"/>
            <p:cNvCxnSpPr>
              <a:stCxn id="801" idx="2"/>
              <a:endCxn id="803" idx="0"/>
            </p:cNvCxnSpPr>
            <p:nvPr/>
          </p:nvCxnSpPr>
          <p:spPr>
            <a:xfrm>
              <a:off x="6876208" y="3644968"/>
              <a:ext cx="140430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06" name="Google Shape;806;p91"/>
            <p:cNvSpPr/>
            <p:nvPr/>
          </p:nvSpPr>
          <p:spPr>
            <a:xfrm>
              <a:off x="5148064" y="371703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&lt;=30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91"/>
            <p:cNvSpPr/>
            <p:nvPr/>
          </p:nvSpPr>
          <p:spPr>
            <a:xfrm>
              <a:off x="7524328" y="371703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&gt;40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1"/>
            <p:cNvSpPr/>
            <p:nvPr/>
          </p:nvSpPr>
          <p:spPr>
            <a:xfrm>
              <a:off x="6552220" y="4437112"/>
              <a:ext cx="648000" cy="648000"/>
            </a:xfrm>
            <a:prstGeom prst="flowChartConnector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/>
            </a:p>
          </p:txBody>
        </p:sp>
        <p:cxnSp>
          <p:nvCxnSpPr>
            <p:cNvPr id="809" name="Google Shape;809;p91"/>
            <p:cNvCxnSpPr>
              <a:stCxn id="801" idx="2"/>
              <a:endCxn id="808" idx="0"/>
            </p:cNvCxnSpPr>
            <p:nvPr/>
          </p:nvCxnSpPr>
          <p:spPr>
            <a:xfrm>
              <a:off x="6876208" y="3644968"/>
              <a:ext cx="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10" name="Google Shape;810;p91"/>
            <p:cNvSpPr/>
            <p:nvPr/>
          </p:nvSpPr>
          <p:spPr>
            <a:xfrm>
              <a:off x="6084168" y="396435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31..40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91"/>
            <p:cNvSpPr/>
            <p:nvPr/>
          </p:nvSpPr>
          <p:spPr>
            <a:xfrm>
              <a:off x="5436096" y="5805264"/>
              <a:ext cx="648000" cy="648000"/>
            </a:xfrm>
            <a:prstGeom prst="flowChartConnector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/>
            </a:p>
          </p:txBody>
        </p:sp>
        <p:cxnSp>
          <p:nvCxnSpPr>
            <p:cNvPr id="812" name="Google Shape;812;p91"/>
            <p:cNvCxnSpPr>
              <a:stCxn id="802" idx="2"/>
              <a:endCxn id="811" idx="0"/>
            </p:cNvCxnSpPr>
            <p:nvPr/>
          </p:nvCxnSpPr>
          <p:spPr>
            <a:xfrm>
              <a:off x="5292016" y="4941112"/>
              <a:ext cx="4680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13" name="Google Shape;813;p91"/>
            <p:cNvSpPr/>
            <p:nvPr/>
          </p:nvSpPr>
          <p:spPr>
            <a:xfrm>
              <a:off x="5364088" y="5116480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91"/>
            <p:cNvSpPr/>
            <p:nvPr/>
          </p:nvSpPr>
          <p:spPr>
            <a:xfrm>
              <a:off x="4499992" y="5805264"/>
              <a:ext cx="648000" cy="6480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/>
            </a:p>
          </p:txBody>
        </p:sp>
        <p:cxnSp>
          <p:nvCxnSpPr>
            <p:cNvPr id="815" name="Google Shape;815;p91"/>
            <p:cNvCxnSpPr>
              <a:stCxn id="802" idx="2"/>
              <a:endCxn id="814" idx="0"/>
            </p:cNvCxnSpPr>
            <p:nvPr/>
          </p:nvCxnSpPr>
          <p:spPr>
            <a:xfrm flipH="1">
              <a:off x="4824016" y="4941112"/>
              <a:ext cx="4680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16" name="Google Shape;816;p91"/>
            <p:cNvSpPr/>
            <p:nvPr/>
          </p:nvSpPr>
          <p:spPr>
            <a:xfrm>
              <a:off x="4427984" y="5116480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7" name="Google Shape;817;p91"/>
            <p:cNvGrpSpPr/>
            <p:nvPr/>
          </p:nvGrpSpPr>
          <p:grpSpPr>
            <a:xfrm>
              <a:off x="7488324" y="5805264"/>
              <a:ext cx="1620108" cy="648000"/>
              <a:chOff x="7344308" y="5805264"/>
              <a:chExt cx="1620108" cy="648000"/>
            </a:xfrm>
          </p:grpSpPr>
          <p:sp>
            <p:nvSpPr>
              <p:cNvPr id="818" name="Google Shape;818;p91"/>
              <p:cNvSpPr/>
              <p:nvPr/>
            </p:nvSpPr>
            <p:spPr>
              <a:xfrm>
                <a:off x="8316416" y="5805264"/>
                <a:ext cx="648000" cy="648000"/>
              </a:xfrm>
              <a:prstGeom prst="flowChartConnector">
                <a:avLst/>
              </a:prstGeom>
              <a:solidFill>
                <a:srgbClr val="00FF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Font typeface="Calibri"/>
                  <a:buNone/>
                </a:pPr>
                <a:r>
                  <a:rPr b="0" i="0" lang="en" sz="16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yes</a:t>
                </a:r>
                <a:endParaRPr/>
              </a:p>
            </p:txBody>
          </p:sp>
          <p:sp>
            <p:nvSpPr>
              <p:cNvPr id="819" name="Google Shape;819;p91"/>
              <p:cNvSpPr/>
              <p:nvPr/>
            </p:nvSpPr>
            <p:spPr>
              <a:xfrm>
                <a:off x="7344308" y="5805264"/>
                <a:ext cx="648000" cy="648000"/>
              </a:xfrm>
              <a:prstGeom prst="flowChartConnector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Font typeface="Calibri"/>
                  <a:buNone/>
                </a:pPr>
                <a:r>
                  <a:rPr b="0" i="0" lang="en" sz="16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</a:t>
                </a:r>
                <a:endParaRPr/>
              </a:p>
            </p:txBody>
          </p:sp>
        </p:grpSp>
        <p:cxnSp>
          <p:nvCxnSpPr>
            <p:cNvPr id="820" name="Google Shape;820;p91"/>
            <p:cNvCxnSpPr>
              <a:stCxn id="803" idx="2"/>
              <a:endCxn id="819" idx="0"/>
            </p:cNvCxnSpPr>
            <p:nvPr/>
          </p:nvCxnSpPr>
          <p:spPr>
            <a:xfrm flipH="1">
              <a:off x="7812178" y="4941112"/>
              <a:ext cx="4683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21" name="Google Shape;821;p91"/>
            <p:cNvCxnSpPr>
              <a:stCxn id="803" idx="2"/>
              <a:endCxn id="818" idx="0"/>
            </p:cNvCxnSpPr>
            <p:nvPr/>
          </p:nvCxnSpPr>
          <p:spPr>
            <a:xfrm>
              <a:off x="8280478" y="4941112"/>
              <a:ext cx="5040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22" name="Google Shape;822;p91"/>
            <p:cNvSpPr/>
            <p:nvPr/>
          </p:nvSpPr>
          <p:spPr>
            <a:xfrm>
              <a:off x="8316416" y="5116480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fair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91"/>
            <p:cNvSpPr/>
            <p:nvPr/>
          </p:nvSpPr>
          <p:spPr>
            <a:xfrm>
              <a:off x="7020272" y="5116480"/>
              <a:ext cx="1152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excellent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2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Decision tree</a:t>
            </a:r>
            <a:r>
              <a:rPr b="0" lang="en"/>
              <a:t>s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  <p:sp>
        <p:nvSpPr>
          <p:cNvPr id="830" name="Google Shape;830;p92"/>
          <p:cNvSpPr txBox="1"/>
          <p:nvPr>
            <p:ph idx="1" type="body"/>
          </p:nvPr>
        </p:nvSpPr>
        <p:spPr>
          <a:xfrm>
            <a:off x="179401" y="1006075"/>
            <a:ext cx="87261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2800" u="none" cap="none" strike="noStrike">
                <a:solidFill>
                  <a:schemeClr val="dk1"/>
                </a:solidFill>
              </a:rPr>
              <a:t>Model: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800"/>
              <a:t>F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low-chart</a:t>
            </a:r>
            <a:r>
              <a:rPr lang="en" sz="2800"/>
              <a:t>-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tree structure</a:t>
            </a:r>
            <a:endParaRPr/>
          </a:p>
          <a:p>
            <a:pPr indent="-4635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Nodes are tests on a single attribute</a:t>
            </a:r>
            <a:endParaRPr/>
          </a:p>
          <a:p>
            <a:pPr indent="-4635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Branches are attribute values of parent node</a:t>
            </a:r>
            <a:endParaRPr/>
          </a:p>
          <a:p>
            <a:pPr indent="-4635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Leaves are marked with class labels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lang="en" sz="2800">
                <a:solidFill>
                  <a:srgbClr val="000000"/>
                </a:solidFill>
              </a:rPr>
              <a:t>Goal</a:t>
            </a:r>
            <a:r>
              <a:rPr b="1" i="0" lang="en" sz="2800" u="none" cap="none" strike="noStrike">
                <a:solidFill>
                  <a:srgbClr val="000000"/>
                </a:solidFill>
              </a:rPr>
              <a:t>: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800">
                <a:solidFill>
                  <a:srgbClr val="000000"/>
                </a:solidFill>
              </a:rPr>
              <a:t>F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 decision </a:t>
            </a:r>
            <a:r>
              <a:rPr lang="en" sz="2800">
                <a:solidFill>
                  <a:srgbClr val="000000"/>
                </a:solidFill>
              </a:rPr>
              <a:t>tree that maximizes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classification accuracy on gi</a:t>
            </a:r>
            <a:r>
              <a:rPr lang="en" sz="2800">
                <a:solidFill>
                  <a:srgbClr val="000000"/>
                </a:solidFill>
              </a:rPr>
              <a:t>ven dataset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2800" u="none" cap="none" strike="noStrike">
                <a:solidFill>
                  <a:schemeClr val="dk1"/>
                </a:solidFill>
              </a:rPr>
              <a:t>Optimi</a:t>
            </a:r>
            <a:r>
              <a:rPr b="1" lang="en" sz="2800"/>
              <a:t>z</a:t>
            </a:r>
            <a:r>
              <a:rPr b="1" i="0" lang="en" sz="2800" u="none" cap="none" strike="noStrike">
                <a:solidFill>
                  <a:schemeClr val="dk1"/>
                </a:solidFill>
              </a:rPr>
              <a:t>ation:</a:t>
            </a:r>
            <a:endParaRPr b="1" i="0" sz="2800" u="none" cap="none" strike="noStrike">
              <a:solidFill>
                <a:schemeClr val="dk1"/>
              </a:solidFill>
            </a:endParaRPr>
          </a:p>
          <a:p>
            <a:pPr indent="-406400" lvl="0" marL="457200" marR="0" rtl="0" algn="l">
              <a:spcBef>
                <a:spcPts val="56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NP-hard</a:t>
            </a:r>
            <a:endParaRPr sz="2800"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Heuristic: greedy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top-down tree construction + pruning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1" name="Google Shape;83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124" y="0"/>
            <a:ext cx="2991877" cy="1683101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2"/>
          <p:cNvSpPr/>
          <p:nvPr/>
        </p:nvSpPr>
        <p:spPr>
          <a:xfrm>
            <a:off x="6077100" y="0"/>
            <a:ext cx="2394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3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Decision tree induction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  <p:sp>
        <p:nvSpPr>
          <p:cNvPr id="839" name="Google Shape;839;p93"/>
          <p:cNvSpPr txBox="1"/>
          <p:nvPr>
            <p:ph idx="1" type="body"/>
          </p:nvPr>
        </p:nvSpPr>
        <p:spPr>
          <a:xfrm>
            <a:off x="179388" y="10060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construction (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top-down divide-and-conquer strategy)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/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the beginning, all training samples belong to the root</a:t>
            </a:r>
            <a:endParaRPr sz="1800"/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 are partitioned recursively based on selected “most discriminative” attributes (partitioning data into most ho</a:t>
            </a:r>
            <a:r>
              <a:rPr lang="en" sz="1800">
                <a:solidFill>
                  <a:srgbClr val="000000"/>
                </a:solidFill>
              </a:rPr>
              <a:t>mogeneous subsets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/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Discriminative power based on information gain </a:t>
            </a:r>
            <a:r>
              <a:rPr lang="en" sz="1800"/>
              <a:t>(in ID3 and C4.5 algorithms)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 Gini imp</a:t>
            </a:r>
            <a:r>
              <a:rPr lang="en" sz="1800">
                <a:solidFill>
                  <a:srgbClr val="000000"/>
                </a:solidFill>
              </a:rPr>
              <a:t>urity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(in CART algor</a:t>
            </a:r>
            <a:r>
              <a:rPr lang="en" sz="1800">
                <a:solidFill>
                  <a:srgbClr val="000000"/>
                </a:solidFill>
              </a:rPr>
              <a:t>ithm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Partitioning stops if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samples belong to the same class → assign the class label to the leaf</a:t>
            </a:r>
            <a:endParaRPr sz="1800"/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no attributes left → majority voting to assign the class label to the leaf</a:t>
            </a:r>
            <a:endParaRPr sz="1800"/>
          </a:p>
          <a:p>
            <a:pPr indent="0" lvl="1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975" y="0"/>
            <a:ext cx="2162025" cy="1216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3"/>
          <p:cNvSpPr/>
          <p:nvPr/>
        </p:nvSpPr>
        <p:spPr>
          <a:xfrm>
            <a:off x="6864300" y="0"/>
            <a:ext cx="239400" cy="43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4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Decision tree induction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  <p:pic>
        <p:nvPicPr>
          <p:cNvPr id="848" name="Google Shape;84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8" y="844153"/>
            <a:ext cx="4392600" cy="23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94"/>
          <p:cNvSpPr/>
          <p:nvPr/>
        </p:nvSpPr>
        <p:spPr>
          <a:xfrm>
            <a:off x="6444208" y="2355726"/>
            <a:ext cx="864000" cy="378000"/>
          </a:xfrm>
          <a:prstGeom prst="flowChartAlternateProcess">
            <a:avLst/>
          </a:prstGeom>
          <a:solidFill>
            <a:srgbClr val="66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Age?</a:t>
            </a:r>
            <a:endParaRPr b="0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4"/>
          <p:cNvGrpSpPr/>
          <p:nvPr/>
        </p:nvGrpSpPr>
        <p:grpSpPr>
          <a:xfrm>
            <a:off x="5148064" y="2733726"/>
            <a:ext cx="1728144" cy="594000"/>
            <a:chOff x="5148064" y="3644968"/>
            <a:chExt cx="1728144" cy="792000"/>
          </a:xfrm>
        </p:grpSpPr>
        <p:cxnSp>
          <p:nvCxnSpPr>
            <p:cNvPr id="851" name="Google Shape;851;p94"/>
            <p:cNvCxnSpPr>
              <a:stCxn id="849" idx="2"/>
            </p:cNvCxnSpPr>
            <p:nvPr/>
          </p:nvCxnSpPr>
          <p:spPr>
            <a:xfrm flipH="1">
              <a:off x="5291908" y="3644968"/>
              <a:ext cx="158430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52" name="Google Shape;852;p94"/>
            <p:cNvSpPr/>
            <p:nvPr/>
          </p:nvSpPr>
          <p:spPr>
            <a:xfrm>
              <a:off x="5148064" y="371703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&lt;=30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94"/>
          <p:cNvGrpSpPr/>
          <p:nvPr/>
        </p:nvGrpSpPr>
        <p:grpSpPr>
          <a:xfrm>
            <a:off x="6876208" y="2733726"/>
            <a:ext cx="1512120" cy="594000"/>
            <a:chOff x="6876208" y="3644968"/>
            <a:chExt cx="1512120" cy="792000"/>
          </a:xfrm>
        </p:grpSpPr>
        <p:cxnSp>
          <p:nvCxnSpPr>
            <p:cNvPr id="854" name="Google Shape;854;p94"/>
            <p:cNvCxnSpPr>
              <a:stCxn id="849" idx="2"/>
            </p:cNvCxnSpPr>
            <p:nvPr/>
          </p:nvCxnSpPr>
          <p:spPr>
            <a:xfrm>
              <a:off x="6876208" y="3644968"/>
              <a:ext cx="140430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55" name="Google Shape;855;p94"/>
            <p:cNvSpPr/>
            <p:nvPr/>
          </p:nvSpPr>
          <p:spPr>
            <a:xfrm>
              <a:off x="7524328" y="371703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&gt;40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6" name="Google Shape;856;p94"/>
          <p:cNvGrpSpPr/>
          <p:nvPr/>
        </p:nvGrpSpPr>
        <p:grpSpPr>
          <a:xfrm>
            <a:off x="6084168" y="2733726"/>
            <a:ext cx="1116052" cy="1080108"/>
            <a:chOff x="6084168" y="3644968"/>
            <a:chExt cx="1116052" cy="1440144"/>
          </a:xfrm>
        </p:grpSpPr>
        <p:sp>
          <p:nvSpPr>
            <p:cNvPr id="857" name="Google Shape;857;p94"/>
            <p:cNvSpPr/>
            <p:nvPr/>
          </p:nvSpPr>
          <p:spPr>
            <a:xfrm>
              <a:off x="6552220" y="4437112"/>
              <a:ext cx="648000" cy="648000"/>
            </a:xfrm>
            <a:prstGeom prst="flowChartConnector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/>
            </a:p>
          </p:txBody>
        </p:sp>
        <p:cxnSp>
          <p:nvCxnSpPr>
            <p:cNvPr id="858" name="Google Shape;858;p94"/>
            <p:cNvCxnSpPr>
              <a:stCxn id="849" idx="2"/>
              <a:endCxn id="857" idx="0"/>
            </p:cNvCxnSpPr>
            <p:nvPr/>
          </p:nvCxnSpPr>
          <p:spPr>
            <a:xfrm>
              <a:off x="6876208" y="3644968"/>
              <a:ext cx="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59" name="Google Shape;859;p94"/>
            <p:cNvSpPr/>
            <p:nvPr/>
          </p:nvSpPr>
          <p:spPr>
            <a:xfrm>
              <a:off x="6084168" y="396435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31..40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94"/>
          <p:cNvGrpSpPr/>
          <p:nvPr/>
        </p:nvGrpSpPr>
        <p:grpSpPr>
          <a:xfrm>
            <a:off x="179512" y="1005576"/>
            <a:ext cx="4392600" cy="1728174"/>
            <a:chOff x="179512" y="1340768"/>
            <a:chExt cx="4392600" cy="2304232"/>
          </a:xfrm>
        </p:grpSpPr>
        <p:sp>
          <p:nvSpPr>
            <p:cNvPr id="861" name="Google Shape;861;p94"/>
            <p:cNvSpPr/>
            <p:nvPr/>
          </p:nvSpPr>
          <p:spPr>
            <a:xfrm>
              <a:off x="179512" y="1340768"/>
              <a:ext cx="4392600" cy="4320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862" name="Google Shape;862;p94"/>
            <p:cNvSpPr/>
            <p:nvPr/>
          </p:nvSpPr>
          <p:spPr>
            <a:xfrm>
              <a:off x="179512" y="2780928"/>
              <a:ext cx="4392600" cy="4320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863" name="Google Shape;863;p94"/>
            <p:cNvSpPr/>
            <p:nvPr/>
          </p:nvSpPr>
          <p:spPr>
            <a:xfrm>
              <a:off x="179512" y="3429000"/>
              <a:ext cx="4392600" cy="2160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</p:grpSp>
      <p:grpSp>
        <p:nvGrpSpPr>
          <p:cNvPr id="864" name="Google Shape;864;p94"/>
          <p:cNvGrpSpPr/>
          <p:nvPr/>
        </p:nvGrpSpPr>
        <p:grpSpPr>
          <a:xfrm>
            <a:off x="179512" y="1329612"/>
            <a:ext cx="4392600" cy="1728156"/>
            <a:chOff x="179512" y="1772816"/>
            <a:chExt cx="4392600" cy="2304208"/>
          </a:xfrm>
        </p:grpSpPr>
        <p:sp>
          <p:nvSpPr>
            <p:cNvPr id="865" name="Google Shape;865;p94"/>
            <p:cNvSpPr/>
            <p:nvPr/>
          </p:nvSpPr>
          <p:spPr>
            <a:xfrm>
              <a:off x="179512" y="1772816"/>
              <a:ext cx="4392600" cy="216000"/>
            </a:xfrm>
            <a:prstGeom prst="roundRect">
              <a:avLst>
                <a:gd fmla="val 16667" name="adj"/>
              </a:avLst>
            </a:prstGeom>
            <a:solidFill>
              <a:srgbClr val="FF0000">
                <a:alpha val="4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866" name="Google Shape;866;p94"/>
            <p:cNvSpPr/>
            <p:nvPr/>
          </p:nvSpPr>
          <p:spPr>
            <a:xfrm>
              <a:off x="179512" y="2564904"/>
              <a:ext cx="4392600" cy="216000"/>
            </a:xfrm>
            <a:prstGeom prst="roundRect">
              <a:avLst>
                <a:gd fmla="val 16667" name="adj"/>
              </a:avLst>
            </a:prstGeom>
            <a:solidFill>
              <a:srgbClr val="FF0000">
                <a:alpha val="4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867" name="Google Shape;867;p94"/>
            <p:cNvSpPr/>
            <p:nvPr/>
          </p:nvSpPr>
          <p:spPr>
            <a:xfrm>
              <a:off x="179512" y="3645024"/>
              <a:ext cx="4392600" cy="432000"/>
            </a:xfrm>
            <a:prstGeom prst="roundRect">
              <a:avLst>
                <a:gd fmla="val 16667" name="adj"/>
              </a:avLst>
            </a:prstGeom>
            <a:solidFill>
              <a:srgbClr val="FF0000">
                <a:alpha val="4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</p:grpSp>
      <p:grpSp>
        <p:nvGrpSpPr>
          <p:cNvPr id="868" name="Google Shape;868;p94"/>
          <p:cNvGrpSpPr/>
          <p:nvPr/>
        </p:nvGrpSpPr>
        <p:grpSpPr>
          <a:xfrm>
            <a:off x="179512" y="1491630"/>
            <a:ext cx="4392600" cy="1728174"/>
            <a:chOff x="179512" y="1988840"/>
            <a:chExt cx="4392600" cy="2304232"/>
          </a:xfrm>
        </p:grpSpPr>
        <p:sp>
          <p:nvSpPr>
            <p:cNvPr id="869" name="Google Shape;869;p94"/>
            <p:cNvSpPr/>
            <p:nvPr/>
          </p:nvSpPr>
          <p:spPr>
            <a:xfrm>
              <a:off x="179512" y="1988840"/>
              <a:ext cx="4392600" cy="576000"/>
            </a:xfrm>
            <a:prstGeom prst="roundRect">
              <a:avLst>
                <a:gd fmla="val 16667" name="adj"/>
              </a:avLst>
            </a:prstGeom>
            <a:solidFill>
              <a:srgbClr val="00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870" name="Google Shape;870;p94"/>
            <p:cNvSpPr/>
            <p:nvPr/>
          </p:nvSpPr>
          <p:spPr>
            <a:xfrm>
              <a:off x="179512" y="3212976"/>
              <a:ext cx="4392600" cy="216000"/>
            </a:xfrm>
            <a:prstGeom prst="roundRect">
              <a:avLst>
                <a:gd fmla="val 16667" name="adj"/>
              </a:avLst>
            </a:prstGeom>
            <a:solidFill>
              <a:srgbClr val="00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871" name="Google Shape;871;p94"/>
            <p:cNvSpPr/>
            <p:nvPr/>
          </p:nvSpPr>
          <p:spPr>
            <a:xfrm>
              <a:off x="179512" y="4077072"/>
              <a:ext cx="4392600" cy="216000"/>
            </a:xfrm>
            <a:prstGeom prst="roundRect">
              <a:avLst>
                <a:gd fmla="val 16667" name="adj"/>
              </a:avLst>
            </a:prstGeom>
            <a:solidFill>
              <a:srgbClr val="00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8" y="844153"/>
            <a:ext cx="4392600" cy="23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5"/>
          <p:cNvSpPr/>
          <p:nvPr/>
        </p:nvSpPr>
        <p:spPr>
          <a:xfrm>
            <a:off x="6444208" y="2355726"/>
            <a:ext cx="864000" cy="378000"/>
          </a:xfrm>
          <a:prstGeom prst="flowChartAlternateProcess">
            <a:avLst/>
          </a:prstGeom>
          <a:solidFill>
            <a:srgbClr val="66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Age?</a:t>
            </a:r>
            <a:endParaRPr b="0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95"/>
          <p:cNvSpPr/>
          <p:nvPr/>
        </p:nvSpPr>
        <p:spPr>
          <a:xfrm>
            <a:off x="4716016" y="3327834"/>
            <a:ext cx="1152000" cy="378000"/>
          </a:xfrm>
          <a:prstGeom prst="flowChartAlternateProcess">
            <a:avLst/>
          </a:prstGeom>
          <a:solidFill>
            <a:srgbClr val="66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Student?</a:t>
            </a:r>
            <a:endParaRPr b="0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0" name="Google Shape;880;p95"/>
          <p:cNvGrpSpPr/>
          <p:nvPr/>
        </p:nvGrpSpPr>
        <p:grpSpPr>
          <a:xfrm>
            <a:off x="5148064" y="2733726"/>
            <a:ext cx="1728144" cy="594000"/>
            <a:chOff x="5148064" y="3644968"/>
            <a:chExt cx="1728144" cy="792000"/>
          </a:xfrm>
        </p:grpSpPr>
        <p:cxnSp>
          <p:nvCxnSpPr>
            <p:cNvPr id="881" name="Google Shape;881;p95"/>
            <p:cNvCxnSpPr>
              <a:stCxn id="878" idx="2"/>
              <a:endCxn id="879" idx="0"/>
            </p:cNvCxnSpPr>
            <p:nvPr/>
          </p:nvCxnSpPr>
          <p:spPr>
            <a:xfrm flipH="1">
              <a:off x="5291908" y="3644968"/>
              <a:ext cx="158430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82" name="Google Shape;882;p95"/>
            <p:cNvSpPr/>
            <p:nvPr/>
          </p:nvSpPr>
          <p:spPr>
            <a:xfrm>
              <a:off x="5148064" y="371703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&lt;=30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95"/>
          <p:cNvGrpSpPr/>
          <p:nvPr/>
        </p:nvGrpSpPr>
        <p:grpSpPr>
          <a:xfrm>
            <a:off x="6876208" y="2733726"/>
            <a:ext cx="1512120" cy="594000"/>
            <a:chOff x="6876208" y="3644968"/>
            <a:chExt cx="1512120" cy="792000"/>
          </a:xfrm>
        </p:grpSpPr>
        <p:cxnSp>
          <p:nvCxnSpPr>
            <p:cNvPr id="884" name="Google Shape;884;p95"/>
            <p:cNvCxnSpPr>
              <a:stCxn id="878" idx="2"/>
            </p:cNvCxnSpPr>
            <p:nvPr/>
          </p:nvCxnSpPr>
          <p:spPr>
            <a:xfrm>
              <a:off x="6876208" y="3644968"/>
              <a:ext cx="140430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85" name="Google Shape;885;p95"/>
            <p:cNvSpPr/>
            <p:nvPr/>
          </p:nvSpPr>
          <p:spPr>
            <a:xfrm>
              <a:off x="7524328" y="371703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&gt;40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95"/>
          <p:cNvGrpSpPr/>
          <p:nvPr/>
        </p:nvGrpSpPr>
        <p:grpSpPr>
          <a:xfrm>
            <a:off x="6084168" y="2733726"/>
            <a:ext cx="1116052" cy="1080108"/>
            <a:chOff x="6084168" y="3644968"/>
            <a:chExt cx="1116052" cy="1440144"/>
          </a:xfrm>
        </p:grpSpPr>
        <p:sp>
          <p:nvSpPr>
            <p:cNvPr id="887" name="Google Shape;887;p95"/>
            <p:cNvSpPr/>
            <p:nvPr/>
          </p:nvSpPr>
          <p:spPr>
            <a:xfrm>
              <a:off x="6552220" y="4437112"/>
              <a:ext cx="648000" cy="648000"/>
            </a:xfrm>
            <a:prstGeom prst="flowChartConnector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/>
            </a:p>
          </p:txBody>
        </p:sp>
        <p:cxnSp>
          <p:nvCxnSpPr>
            <p:cNvPr id="888" name="Google Shape;888;p95"/>
            <p:cNvCxnSpPr>
              <a:stCxn id="878" idx="2"/>
              <a:endCxn id="887" idx="0"/>
            </p:cNvCxnSpPr>
            <p:nvPr/>
          </p:nvCxnSpPr>
          <p:spPr>
            <a:xfrm>
              <a:off x="6876208" y="3644968"/>
              <a:ext cx="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89" name="Google Shape;889;p95"/>
            <p:cNvSpPr/>
            <p:nvPr/>
          </p:nvSpPr>
          <p:spPr>
            <a:xfrm>
              <a:off x="6084168" y="396435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31..40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95"/>
          <p:cNvGrpSpPr/>
          <p:nvPr/>
        </p:nvGrpSpPr>
        <p:grpSpPr>
          <a:xfrm>
            <a:off x="5292016" y="3705834"/>
            <a:ext cx="936072" cy="1134114"/>
            <a:chOff x="5292016" y="4941112"/>
            <a:chExt cx="936072" cy="1512152"/>
          </a:xfrm>
        </p:grpSpPr>
        <p:sp>
          <p:nvSpPr>
            <p:cNvPr id="891" name="Google Shape;891;p95"/>
            <p:cNvSpPr/>
            <p:nvPr/>
          </p:nvSpPr>
          <p:spPr>
            <a:xfrm>
              <a:off x="5436096" y="5805264"/>
              <a:ext cx="648000" cy="648000"/>
            </a:xfrm>
            <a:prstGeom prst="flowChartConnector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/>
            </a:p>
          </p:txBody>
        </p:sp>
        <p:cxnSp>
          <p:nvCxnSpPr>
            <p:cNvPr id="892" name="Google Shape;892;p95"/>
            <p:cNvCxnSpPr>
              <a:stCxn id="879" idx="2"/>
              <a:endCxn id="891" idx="0"/>
            </p:cNvCxnSpPr>
            <p:nvPr/>
          </p:nvCxnSpPr>
          <p:spPr>
            <a:xfrm>
              <a:off x="5292016" y="4941112"/>
              <a:ext cx="4680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93" name="Google Shape;893;p95"/>
            <p:cNvSpPr/>
            <p:nvPr/>
          </p:nvSpPr>
          <p:spPr>
            <a:xfrm>
              <a:off x="5364088" y="5116480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95"/>
          <p:cNvGrpSpPr/>
          <p:nvPr/>
        </p:nvGrpSpPr>
        <p:grpSpPr>
          <a:xfrm>
            <a:off x="4427984" y="3705834"/>
            <a:ext cx="864032" cy="1134114"/>
            <a:chOff x="4427984" y="4941112"/>
            <a:chExt cx="864032" cy="1512152"/>
          </a:xfrm>
        </p:grpSpPr>
        <p:sp>
          <p:nvSpPr>
            <p:cNvPr id="895" name="Google Shape;895;p95"/>
            <p:cNvSpPr/>
            <p:nvPr/>
          </p:nvSpPr>
          <p:spPr>
            <a:xfrm>
              <a:off x="4499992" y="5805264"/>
              <a:ext cx="648000" cy="6480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/>
            </a:p>
          </p:txBody>
        </p:sp>
        <p:cxnSp>
          <p:nvCxnSpPr>
            <p:cNvPr id="896" name="Google Shape;896;p95"/>
            <p:cNvCxnSpPr>
              <a:stCxn id="879" idx="2"/>
              <a:endCxn id="895" idx="0"/>
            </p:cNvCxnSpPr>
            <p:nvPr/>
          </p:nvCxnSpPr>
          <p:spPr>
            <a:xfrm flipH="1">
              <a:off x="4824016" y="4941112"/>
              <a:ext cx="4680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97" name="Google Shape;897;p95"/>
            <p:cNvSpPr/>
            <p:nvPr/>
          </p:nvSpPr>
          <p:spPr>
            <a:xfrm>
              <a:off x="4427984" y="5116480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95"/>
          <p:cNvGrpSpPr/>
          <p:nvPr/>
        </p:nvGrpSpPr>
        <p:grpSpPr>
          <a:xfrm>
            <a:off x="179531" y="1005576"/>
            <a:ext cx="4392438" cy="1242120"/>
            <a:chOff x="827584" y="1340768"/>
            <a:chExt cx="3744300" cy="1656160"/>
          </a:xfrm>
        </p:grpSpPr>
        <p:sp>
          <p:nvSpPr>
            <p:cNvPr id="899" name="Google Shape;899;p95"/>
            <p:cNvSpPr/>
            <p:nvPr/>
          </p:nvSpPr>
          <p:spPr>
            <a:xfrm>
              <a:off x="827584" y="1340768"/>
              <a:ext cx="3744300" cy="4320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900" name="Google Shape;900;p95"/>
            <p:cNvSpPr/>
            <p:nvPr/>
          </p:nvSpPr>
          <p:spPr>
            <a:xfrm>
              <a:off x="827584" y="2780928"/>
              <a:ext cx="3744300" cy="2160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</p:grpSp>
      <p:grpSp>
        <p:nvGrpSpPr>
          <p:cNvPr id="901" name="Google Shape;901;p95"/>
          <p:cNvGrpSpPr/>
          <p:nvPr/>
        </p:nvGrpSpPr>
        <p:grpSpPr>
          <a:xfrm>
            <a:off x="179531" y="2247714"/>
            <a:ext cx="4392438" cy="486036"/>
            <a:chOff x="827584" y="2996952"/>
            <a:chExt cx="3744300" cy="648048"/>
          </a:xfrm>
        </p:grpSpPr>
        <p:sp>
          <p:nvSpPr>
            <p:cNvPr id="902" name="Google Shape;902;p95"/>
            <p:cNvSpPr/>
            <p:nvPr/>
          </p:nvSpPr>
          <p:spPr>
            <a:xfrm>
              <a:off x="827584" y="2996952"/>
              <a:ext cx="3744300" cy="216000"/>
            </a:xfrm>
            <a:prstGeom prst="roundRect">
              <a:avLst>
                <a:gd fmla="val 16667" name="adj"/>
              </a:avLst>
            </a:prstGeom>
            <a:solidFill>
              <a:srgbClr val="FF0000">
                <a:alpha val="4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903" name="Google Shape;903;p95"/>
            <p:cNvSpPr/>
            <p:nvPr/>
          </p:nvSpPr>
          <p:spPr>
            <a:xfrm>
              <a:off x="827584" y="3429000"/>
              <a:ext cx="3744300" cy="216000"/>
            </a:xfrm>
            <a:prstGeom prst="roundRect">
              <a:avLst>
                <a:gd fmla="val 16667" name="adj"/>
              </a:avLst>
            </a:prstGeom>
            <a:solidFill>
              <a:srgbClr val="FF0000">
                <a:alpha val="4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</p:grpSp>
      <p:sp>
        <p:nvSpPr>
          <p:cNvPr id="904" name="Google Shape;904;p95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Decision tree induction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8" y="844153"/>
            <a:ext cx="4392600" cy="23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6"/>
          <p:cNvSpPr/>
          <p:nvPr/>
        </p:nvSpPr>
        <p:spPr>
          <a:xfrm>
            <a:off x="6444208" y="2355726"/>
            <a:ext cx="864000" cy="378000"/>
          </a:xfrm>
          <a:prstGeom prst="flowChartAlternateProcess">
            <a:avLst/>
          </a:prstGeom>
          <a:solidFill>
            <a:srgbClr val="66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Age?</a:t>
            </a:r>
            <a:endParaRPr b="0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96"/>
          <p:cNvSpPr/>
          <p:nvPr/>
        </p:nvSpPr>
        <p:spPr>
          <a:xfrm>
            <a:off x="4716016" y="3327834"/>
            <a:ext cx="1152000" cy="378000"/>
          </a:xfrm>
          <a:prstGeom prst="flowChartAlternateProcess">
            <a:avLst/>
          </a:prstGeom>
          <a:solidFill>
            <a:srgbClr val="66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Student?</a:t>
            </a:r>
            <a:endParaRPr b="0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96"/>
          <p:cNvSpPr/>
          <p:nvPr/>
        </p:nvSpPr>
        <p:spPr>
          <a:xfrm>
            <a:off x="7524328" y="3327834"/>
            <a:ext cx="1512300" cy="378000"/>
          </a:xfrm>
          <a:prstGeom prst="flowChartAlternateProcess">
            <a:avLst/>
          </a:prstGeom>
          <a:solidFill>
            <a:srgbClr val="66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Credit rating?</a:t>
            </a:r>
            <a:endParaRPr b="0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4" name="Google Shape;914;p96"/>
          <p:cNvGrpSpPr/>
          <p:nvPr/>
        </p:nvGrpSpPr>
        <p:grpSpPr>
          <a:xfrm>
            <a:off x="5148064" y="2733726"/>
            <a:ext cx="1728144" cy="594000"/>
            <a:chOff x="5148064" y="3644968"/>
            <a:chExt cx="1728144" cy="792000"/>
          </a:xfrm>
        </p:grpSpPr>
        <p:cxnSp>
          <p:nvCxnSpPr>
            <p:cNvPr id="915" name="Google Shape;915;p96"/>
            <p:cNvCxnSpPr>
              <a:stCxn id="911" idx="2"/>
              <a:endCxn id="912" idx="0"/>
            </p:cNvCxnSpPr>
            <p:nvPr/>
          </p:nvCxnSpPr>
          <p:spPr>
            <a:xfrm flipH="1">
              <a:off x="5291908" y="3644968"/>
              <a:ext cx="158430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16" name="Google Shape;916;p96"/>
            <p:cNvSpPr/>
            <p:nvPr/>
          </p:nvSpPr>
          <p:spPr>
            <a:xfrm>
              <a:off x="5148064" y="371703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&lt;=30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96"/>
          <p:cNvGrpSpPr/>
          <p:nvPr/>
        </p:nvGrpSpPr>
        <p:grpSpPr>
          <a:xfrm>
            <a:off x="6876208" y="2733726"/>
            <a:ext cx="1512120" cy="594000"/>
            <a:chOff x="6876208" y="3644968"/>
            <a:chExt cx="1512120" cy="792000"/>
          </a:xfrm>
        </p:grpSpPr>
        <p:cxnSp>
          <p:nvCxnSpPr>
            <p:cNvPr id="918" name="Google Shape;918;p96"/>
            <p:cNvCxnSpPr>
              <a:stCxn id="911" idx="2"/>
              <a:endCxn id="913" idx="0"/>
            </p:cNvCxnSpPr>
            <p:nvPr/>
          </p:nvCxnSpPr>
          <p:spPr>
            <a:xfrm>
              <a:off x="6876208" y="3644968"/>
              <a:ext cx="140430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19" name="Google Shape;919;p96"/>
            <p:cNvSpPr/>
            <p:nvPr/>
          </p:nvSpPr>
          <p:spPr>
            <a:xfrm>
              <a:off x="7524328" y="371703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&gt;40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96"/>
          <p:cNvGrpSpPr/>
          <p:nvPr/>
        </p:nvGrpSpPr>
        <p:grpSpPr>
          <a:xfrm>
            <a:off x="6084168" y="2733726"/>
            <a:ext cx="1116052" cy="1080108"/>
            <a:chOff x="6084168" y="3644968"/>
            <a:chExt cx="1116052" cy="1440144"/>
          </a:xfrm>
        </p:grpSpPr>
        <p:sp>
          <p:nvSpPr>
            <p:cNvPr id="921" name="Google Shape;921;p96"/>
            <p:cNvSpPr/>
            <p:nvPr/>
          </p:nvSpPr>
          <p:spPr>
            <a:xfrm>
              <a:off x="6552220" y="4437112"/>
              <a:ext cx="648000" cy="648000"/>
            </a:xfrm>
            <a:prstGeom prst="flowChartConnector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/>
            </a:p>
          </p:txBody>
        </p:sp>
        <p:cxnSp>
          <p:nvCxnSpPr>
            <p:cNvPr id="922" name="Google Shape;922;p96"/>
            <p:cNvCxnSpPr>
              <a:stCxn id="911" idx="2"/>
              <a:endCxn id="921" idx="0"/>
            </p:cNvCxnSpPr>
            <p:nvPr/>
          </p:nvCxnSpPr>
          <p:spPr>
            <a:xfrm>
              <a:off x="6876208" y="3644968"/>
              <a:ext cx="0" cy="7920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23" name="Google Shape;923;p96"/>
            <p:cNvSpPr/>
            <p:nvPr/>
          </p:nvSpPr>
          <p:spPr>
            <a:xfrm>
              <a:off x="6084168" y="3964352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31..40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p96"/>
          <p:cNvGrpSpPr/>
          <p:nvPr/>
        </p:nvGrpSpPr>
        <p:grpSpPr>
          <a:xfrm>
            <a:off x="5292016" y="3705834"/>
            <a:ext cx="936072" cy="1134114"/>
            <a:chOff x="5292016" y="4941112"/>
            <a:chExt cx="936072" cy="1512152"/>
          </a:xfrm>
        </p:grpSpPr>
        <p:sp>
          <p:nvSpPr>
            <p:cNvPr id="925" name="Google Shape;925;p96"/>
            <p:cNvSpPr/>
            <p:nvPr/>
          </p:nvSpPr>
          <p:spPr>
            <a:xfrm>
              <a:off x="5436096" y="5805264"/>
              <a:ext cx="648000" cy="648000"/>
            </a:xfrm>
            <a:prstGeom prst="flowChartConnector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/>
            </a:p>
          </p:txBody>
        </p:sp>
        <p:cxnSp>
          <p:nvCxnSpPr>
            <p:cNvPr id="926" name="Google Shape;926;p96"/>
            <p:cNvCxnSpPr>
              <a:stCxn id="912" idx="2"/>
              <a:endCxn id="925" idx="0"/>
            </p:cNvCxnSpPr>
            <p:nvPr/>
          </p:nvCxnSpPr>
          <p:spPr>
            <a:xfrm>
              <a:off x="5292016" y="4941112"/>
              <a:ext cx="4680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27" name="Google Shape;927;p96"/>
            <p:cNvSpPr/>
            <p:nvPr/>
          </p:nvSpPr>
          <p:spPr>
            <a:xfrm>
              <a:off x="5364088" y="5116480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8" name="Google Shape;928;p96"/>
          <p:cNvGrpSpPr/>
          <p:nvPr/>
        </p:nvGrpSpPr>
        <p:grpSpPr>
          <a:xfrm>
            <a:off x="4427984" y="3705834"/>
            <a:ext cx="864032" cy="1134114"/>
            <a:chOff x="4427984" y="4941112"/>
            <a:chExt cx="864032" cy="1512152"/>
          </a:xfrm>
        </p:grpSpPr>
        <p:sp>
          <p:nvSpPr>
            <p:cNvPr id="929" name="Google Shape;929;p96"/>
            <p:cNvSpPr/>
            <p:nvPr/>
          </p:nvSpPr>
          <p:spPr>
            <a:xfrm>
              <a:off x="4499992" y="5805264"/>
              <a:ext cx="648000" cy="6480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/>
            </a:p>
          </p:txBody>
        </p:sp>
        <p:cxnSp>
          <p:nvCxnSpPr>
            <p:cNvPr id="930" name="Google Shape;930;p96"/>
            <p:cNvCxnSpPr>
              <a:stCxn id="912" idx="2"/>
              <a:endCxn id="929" idx="0"/>
            </p:cNvCxnSpPr>
            <p:nvPr/>
          </p:nvCxnSpPr>
          <p:spPr>
            <a:xfrm flipH="1">
              <a:off x="4824016" y="4941112"/>
              <a:ext cx="4680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31" name="Google Shape;931;p96"/>
            <p:cNvSpPr/>
            <p:nvPr/>
          </p:nvSpPr>
          <p:spPr>
            <a:xfrm>
              <a:off x="4427984" y="5116480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96"/>
          <p:cNvGrpSpPr/>
          <p:nvPr/>
        </p:nvGrpSpPr>
        <p:grpSpPr>
          <a:xfrm>
            <a:off x="8280478" y="3705834"/>
            <a:ext cx="899938" cy="1134114"/>
            <a:chOff x="8280478" y="4941112"/>
            <a:chExt cx="899938" cy="1512152"/>
          </a:xfrm>
        </p:grpSpPr>
        <p:sp>
          <p:nvSpPr>
            <p:cNvPr id="933" name="Google Shape;933;p96"/>
            <p:cNvSpPr/>
            <p:nvPr/>
          </p:nvSpPr>
          <p:spPr>
            <a:xfrm>
              <a:off x="8460432" y="5805264"/>
              <a:ext cx="648000" cy="648000"/>
            </a:xfrm>
            <a:prstGeom prst="flowChartConnector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/>
            </a:p>
          </p:txBody>
        </p:sp>
        <p:cxnSp>
          <p:nvCxnSpPr>
            <p:cNvPr id="934" name="Google Shape;934;p96"/>
            <p:cNvCxnSpPr>
              <a:stCxn id="913" idx="2"/>
              <a:endCxn id="933" idx="0"/>
            </p:cNvCxnSpPr>
            <p:nvPr/>
          </p:nvCxnSpPr>
          <p:spPr>
            <a:xfrm>
              <a:off x="8280478" y="4941112"/>
              <a:ext cx="5040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35" name="Google Shape;935;p96"/>
            <p:cNvSpPr/>
            <p:nvPr/>
          </p:nvSpPr>
          <p:spPr>
            <a:xfrm>
              <a:off x="8316416" y="5116480"/>
              <a:ext cx="864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fair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96"/>
          <p:cNvGrpSpPr/>
          <p:nvPr/>
        </p:nvGrpSpPr>
        <p:grpSpPr>
          <a:xfrm>
            <a:off x="7020272" y="3705834"/>
            <a:ext cx="1260206" cy="1134114"/>
            <a:chOff x="7020272" y="4941112"/>
            <a:chExt cx="1260206" cy="1512152"/>
          </a:xfrm>
        </p:grpSpPr>
        <p:sp>
          <p:nvSpPr>
            <p:cNvPr id="937" name="Google Shape;937;p96"/>
            <p:cNvSpPr/>
            <p:nvPr/>
          </p:nvSpPr>
          <p:spPr>
            <a:xfrm>
              <a:off x="7488324" y="5805264"/>
              <a:ext cx="648000" cy="6480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/>
            </a:p>
          </p:txBody>
        </p:sp>
        <p:cxnSp>
          <p:nvCxnSpPr>
            <p:cNvPr id="938" name="Google Shape;938;p96"/>
            <p:cNvCxnSpPr>
              <a:stCxn id="913" idx="2"/>
              <a:endCxn id="937" idx="0"/>
            </p:cNvCxnSpPr>
            <p:nvPr/>
          </p:nvCxnSpPr>
          <p:spPr>
            <a:xfrm flipH="1">
              <a:off x="7812178" y="4941112"/>
              <a:ext cx="468300" cy="864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39" name="Google Shape;939;p96"/>
            <p:cNvSpPr/>
            <p:nvPr/>
          </p:nvSpPr>
          <p:spPr>
            <a:xfrm>
              <a:off x="7020272" y="5116480"/>
              <a:ext cx="11520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excellent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96"/>
          <p:cNvGrpSpPr/>
          <p:nvPr/>
        </p:nvGrpSpPr>
        <p:grpSpPr>
          <a:xfrm>
            <a:off x="179531" y="1761660"/>
            <a:ext cx="4392438" cy="1404138"/>
            <a:chOff x="827584" y="2348880"/>
            <a:chExt cx="3744300" cy="1872184"/>
          </a:xfrm>
        </p:grpSpPr>
        <p:sp>
          <p:nvSpPr>
            <p:cNvPr id="941" name="Google Shape;941;p96"/>
            <p:cNvSpPr/>
            <p:nvPr/>
          </p:nvSpPr>
          <p:spPr>
            <a:xfrm>
              <a:off x="827584" y="2348880"/>
              <a:ext cx="3744300" cy="2160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942" name="Google Shape;942;p96"/>
            <p:cNvSpPr/>
            <p:nvPr/>
          </p:nvSpPr>
          <p:spPr>
            <a:xfrm>
              <a:off x="827584" y="4005064"/>
              <a:ext cx="3744300" cy="2160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2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</p:grpSp>
      <p:grpSp>
        <p:nvGrpSpPr>
          <p:cNvPr id="943" name="Google Shape;943;p96"/>
          <p:cNvGrpSpPr/>
          <p:nvPr/>
        </p:nvGrpSpPr>
        <p:grpSpPr>
          <a:xfrm>
            <a:off x="179531" y="1491630"/>
            <a:ext cx="4392438" cy="1080102"/>
            <a:chOff x="827584" y="1988840"/>
            <a:chExt cx="3744300" cy="1440136"/>
          </a:xfrm>
        </p:grpSpPr>
        <p:sp>
          <p:nvSpPr>
            <p:cNvPr id="944" name="Google Shape;944;p96"/>
            <p:cNvSpPr/>
            <p:nvPr/>
          </p:nvSpPr>
          <p:spPr>
            <a:xfrm>
              <a:off x="827584" y="1988840"/>
              <a:ext cx="3744300" cy="360000"/>
            </a:xfrm>
            <a:prstGeom prst="roundRect">
              <a:avLst>
                <a:gd fmla="val 16667" name="adj"/>
              </a:avLst>
            </a:prstGeom>
            <a:solidFill>
              <a:srgbClr val="FF0000">
                <a:alpha val="4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945" name="Google Shape;945;p96"/>
            <p:cNvSpPr/>
            <p:nvPr/>
          </p:nvSpPr>
          <p:spPr>
            <a:xfrm>
              <a:off x="827584" y="3212976"/>
              <a:ext cx="3744300" cy="216000"/>
            </a:xfrm>
            <a:prstGeom prst="roundRect">
              <a:avLst>
                <a:gd fmla="val 16667" name="adj"/>
              </a:avLst>
            </a:prstGeom>
            <a:solidFill>
              <a:srgbClr val="FF0000">
                <a:alpha val="400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</p:grpSp>
      <p:sp>
        <p:nvSpPr>
          <p:cNvPr id="946" name="Google Shape;946;p96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Decision tree induction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1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ML as part of data science?</a:t>
            </a:r>
            <a:endParaRPr/>
          </a:p>
        </p:txBody>
      </p:sp>
      <p:sp>
        <p:nvSpPr>
          <p:cNvPr id="324" name="Google Shape;324;p6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61"/>
          <p:cNvSpPr txBox="1"/>
          <p:nvPr/>
        </p:nvSpPr>
        <p:spPr>
          <a:xfrm>
            <a:off x="457200" y="1067500"/>
            <a:ext cx="44961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ML can facilitate most steps of the data analysis cycle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But stay critical: “Can I trust my ML model?”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61"/>
          <p:cNvPicPr preferRelativeResize="0"/>
          <p:nvPr/>
        </p:nvPicPr>
        <p:blipFill rotWithShape="1">
          <a:blip r:embed="rId3">
            <a:alphaModFix/>
          </a:blip>
          <a:srcRect b="346" l="0" r="0" t="702"/>
          <a:stretch/>
        </p:blipFill>
        <p:spPr>
          <a:xfrm>
            <a:off x="4873300" y="894250"/>
            <a:ext cx="3943649" cy="41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7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Attribute selection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  <p:sp>
        <p:nvSpPr>
          <p:cNvPr id="953" name="Google Shape;953;p97"/>
          <p:cNvSpPr txBox="1"/>
          <p:nvPr>
            <p:ph idx="1" type="body"/>
          </p:nvPr>
        </p:nvSpPr>
        <p:spPr>
          <a:xfrm>
            <a:off x="179388" y="10060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2200"/>
              <a:t>For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given branch in the tree, the set of samples </a:t>
            </a:r>
            <a:r>
              <a:rPr b="0" i="1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be classified has</a:t>
            </a:r>
            <a:br>
              <a:rPr lang="en" sz="2200"/>
            </a:br>
            <a:r>
              <a:rPr b="0" i="1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positive and </a:t>
            </a:r>
            <a:r>
              <a:rPr b="0" i="1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negative samples</a:t>
            </a:r>
            <a:endParaRPr sz="2200"/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amount of entropy in the set S is</a:t>
            </a:r>
            <a:endParaRPr sz="2200"/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 that:</a:t>
            </a:r>
            <a:endParaRPr sz="2200"/>
          </a:p>
          <a:p>
            <a:pPr indent="-450850" lvl="2" marL="8572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 Sans"/>
              <a:buChar char="-"/>
            </a:pP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0 or 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r>
              <a:rPr lang="en" sz="2200">
                <a:solidFill>
                  <a:srgbClr val="000000"/>
                </a:solidFill>
              </a:rPr>
              <a:t>: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= 0 → no uncertainty</a:t>
            </a:r>
            <a:endParaRPr sz="2200"/>
          </a:p>
          <a:p>
            <a:pPr indent="-450850" lvl="2" marL="8572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 Sans"/>
              <a:buChar char="-"/>
            </a:pP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2200">
                <a:solidFill>
                  <a:srgbClr val="000000"/>
                </a:solidFill>
              </a:rPr>
              <a:t>: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= 1 → maximum uncertainty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4" name="Google Shape;95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850" y="2647950"/>
            <a:ext cx="4769400" cy="5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97"/>
          <p:cNvPicPr preferRelativeResize="0"/>
          <p:nvPr/>
        </p:nvPicPr>
        <p:blipFill rotWithShape="1">
          <a:blip r:embed="rId4">
            <a:alphaModFix/>
          </a:blip>
          <a:srcRect b="6489" l="5562" r="0" t="0"/>
          <a:stretch/>
        </p:blipFill>
        <p:spPr>
          <a:xfrm>
            <a:off x="6278625" y="1879000"/>
            <a:ext cx="1536600" cy="1521651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7"/>
          <p:cNvSpPr txBox="1"/>
          <p:nvPr/>
        </p:nvSpPr>
        <p:spPr>
          <a:xfrm>
            <a:off x="6736452" y="3343972"/>
            <a:ext cx="7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/(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7"/>
          <p:cNvSpPr txBox="1"/>
          <p:nvPr/>
        </p:nvSpPr>
        <p:spPr>
          <a:xfrm rot="-5400000">
            <a:off x="5713735" y="2429572"/>
            <a:ext cx="7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8"/>
          <p:cNvSpPr txBox="1"/>
          <p:nvPr>
            <p:ph idx="1" type="body"/>
          </p:nvPr>
        </p:nvSpPr>
        <p:spPr>
          <a:xfrm>
            <a:off x="179388" y="10060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H</a:t>
            </a:r>
            <a:r>
              <a:rPr b="0" baseline="-2500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H(9, 5) = 0.94		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    [&lt;=30]	H(2, 3) = 0.97		Income     [high]	H(2, 2) = 1</a:t>
            </a:r>
            <a:endParaRPr sz="1600"/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    [31...40]	H(4, 0) = 0			Income     [med]	H(4, 2) = 0.92</a:t>
            </a:r>
            <a:endParaRPr sz="1600"/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    [&gt;40]	H(3, 2) = 0.97		Income     [low]	H(3, 1) = 0.81</a:t>
            </a:r>
            <a:endParaRPr sz="1600"/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  [yes]	H(6, 1) = 0.59		Rating       [fair]	H(6, 2) = 0.81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  [no]	H(3, 4) = 0.98		Rating       [exc]	H(3, 3) = 1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4" name="Google Shape;96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320" y="378903"/>
            <a:ext cx="4392600" cy="23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98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Attribute selection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9"/>
          <p:cNvSpPr txBox="1"/>
          <p:nvPr>
            <p:ph idx="1" type="body"/>
          </p:nvPr>
        </p:nvSpPr>
        <p:spPr>
          <a:xfrm>
            <a:off x="179388" y="10822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1" marL="22860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H</a:t>
            </a:r>
            <a:r>
              <a:rPr b="0" baseline="-2500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H(9, 5) = 0.94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p([&lt;=30]) ∙ H(2, 3) + p([31...40]) ∙ H(4, 0) + p([&gt;40]) ∙ H(3, 2) = </a:t>
            </a:r>
            <a:endParaRPr sz="1600"/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= 5/14 ∙ 0.97 + 4/14 ∙ 0 + 5/14 ∙ 0.97 = 0.69</a:t>
            </a:r>
            <a:endParaRPr sz="1600"/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p([high]) ∙ H(2, 2) + p([med]) ∙ H(4, 2) + p([low]) ∙ H(3, 1) = </a:t>
            </a:r>
            <a:endParaRPr sz="1600"/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= 4/14 ∙ 1 + 6/14 ∙ 0.92 + 4/14 ∙ 0.81 = 0.91</a:t>
            </a:r>
            <a:endParaRPr sz="1600"/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p([yes]) ∙ H(6, 1) + p([no]) ∙ H(3, 4) = 7/14 ∙ 0.59 + 7/14 ∙ 0.98 = 0.78</a:t>
            </a:r>
            <a:endParaRPr sz="1600"/>
          </a:p>
          <a:p>
            <a:pPr indent="0" lvl="1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Rating</a:t>
            </a: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p([fair]) ∙ H(6, 2) + p([exc]) ∙ H(3, 3) = 8/14 ∙ 0.81 + 6/14 ∙ 1 = 0.89</a:t>
            </a:r>
            <a:endParaRPr sz="1600"/>
          </a:p>
        </p:txBody>
      </p:sp>
      <p:pic>
        <p:nvPicPr>
          <p:cNvPr id="972" name="Google Shape;97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844153"/>
            <a:ext cx="4392600" cy="23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99"/>
          <p:cNvSpPr/>
          <p:nvPr/>
        </p:nvSpPr>
        <p:spPr>
          <a:xfrm>
            <a:off x="179512" y="3219822"/>
            <a:ext cx="7344900" cy="540000"/>
          </a:xfrm>
          <a:prstGeom prst="roundRect">
            <a:avLst>
              <a:gd fmla="val 16667" name="adj"/>
            </a:avLst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Bilbo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Bilbo"/>
              <a:ea typeface="Bilbo"/>
              <a:cs typeface="Bilbo"/>
              <a:sym typeface="Bilbo"/>
            </a:endParaRPr>
          </a:p>
        </p:txBody>
      </p:sp>
      <p:sp>
        <p:nvSpPr>
          <p:cNvPr id="974" name="Google Shape;974;p99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Attribute selection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0"/>
          <p:cNvSpPr txBox="1"/>
          <p:nvPr>
            <p:ph idx="1" type="body"/>
          </p:nvPr>
        </p:nvSpPr>
        <p:spPr>
          <a:xfrm>
            <a:off x="179388" y="10060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partitions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</a:t>
            </a:r>
            <a:r>
              <a:rPr i="1" lang="en"/>
              <a:t>S</a:t>
            </a:r>
            <a:r>
              <a:rPr b="0" baseline="-2500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/>
              <a:t>S</a:t>
            </a:r>
            <a:r>
              <a:rPr b="0" baseline="-2500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... </a:t>
            </a: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0" baseline="-2500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Entropy of attribute </a:t>
            </a:r>
            <a:r>
              <a:rPr b="0" i="1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endParaRPr/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1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information gain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obtained by splitting </a:t>
            </a:r>
            <a:r>
              <a:rPr b="0" i="1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b="0" i="1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</a:t>
            </a:r>
            <a:endParaRPr/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Gain(Age) = 0.94 – 0.69 = 0.25</a:t>
            </a:r>
            <a:endParaRPr/>
          </a:p>
          <a:p>
            <a:pPr indent="0" lvl="1" marL="0" marR="0" rtl="0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Gain(Income) = 0.94 – 0.91 = 0.03</a:t>
            </a:r>
            <a:endParaRPr/>
          </a:p>
          <a:p>
            <a:pPr indent="0" lvl="1" marL="0" marR="0" rtl="0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Gain(Student) = 0.94 – 0.78 = 0.16</a:t>
            </a:r>
            <a:endParaRPr/>
          </a:p>
          <a:p>
            <a:pPr indent="0" lvl="1" marL="0" marR="0" rtl="0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Gain(Rating) = 0.94 – 0.89 = 0.05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1" name="Google Shape;98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8987" y="1526585"/>
            <a:ext cx="3083100" cy="8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313" y="3057800"/>
            <a:ext cx="3149700" cy="32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3" name="Google Shape;983;p100"/>
          <p:cNvGrpSpPr/>
          <p:nvPr/>
        </p:nvGrpSpPr>
        <p:grpSpPr>
          <a:xfrm>
            <a:off x="2627784" y="3445464"/>
            <a:ext cx="6243264" cy="432000"/>
            <a:chOff x="2627784" y="4797152"/>
            <a:chExt cx="6243264" cy="576000"/>
          </a:xfrm>
        </p:grpSpPr>
        <p:sp>
          <p:nvSpPr>
            <p:cNvPr id="984" name="Google Shape;984;p100"/>
            <p:cNvSpPr/>
            <p:nvPr/>
          </p:nvSpPr>
          <p:spPr>
            <a:xfrm>
              <a:off x="2627784" y="4797152"/>
              <a:ext cx="3456300" cy="576000"/>
            </a:xfrm>
            <a:prstGeom prst="roundRect">
              <a:avLst>
                <a:gd fmla="val 16667" name="adj"/>
              </a:avLst>
            </a:prstGeom>
            <a:noFill/>
            <a:ln cap="flat" cmpd="sng" w="349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Bilbo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  <p:sp>
          <p:nvSpPr>
            <p:cNvPr id="985" name="Google Shape;985;p100"/>
            <p:cNvSpPr txBox="1"/>
            <p:nvPr/>
          </p:nvSpPr>
          <p:spPr>
            <a:xfrm>
              <a:off x="6127848" y="4797167"/>
              <a:ext cx="274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← split on age</a:t>
              </a:r>
              <a:endParaRPr sz="1200">
                <a:solidFill>
                  <a:schemeClr val="dk2"/>
                </a:solidFill>
                <a:latin typeface="Bilbo"/>
                <a:ea typeface="Bilbo"/>
                <a:cs typeface="Bilbo"/>
                <a:sym typeface="Bilbo"/>
              </a:endParaRPr>
            </a:p>
          </p:txBody>
        </p:sp>
      </p:grpSp>
      <p:sp>
        <p:nvSpPr>
          <p:cNvPr id="986" name="Google Shape;986;p100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Attribute selection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1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Pruning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  <p:pic>
        <p:nvPicPr>
          <p:cNvPr id="993" name="Google Shape;99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225" y="75575"/>
            <a:ext cx="3030100" cy="29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01"/>
          <p:cNvSpPr txBox="1"/>
          <p:nvPr>
            <p:ph idx="1" type="body"/>
          </p:nvPr>
        </p:nvSpPr>
        <p:spPr>
          <a:xfrm>
            <a:off x="179388" y="10060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construction phase does not filter</a:t>
            </a:r>
            <a:endParaRPr/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noise</a:t>
            </a:r>
            <a:r>
              <a:rPr lang="en"/>
              <a:t> 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Many possible pruning strategies</a:t>
            </a:r>
            <a:endParaRPr/>
          </a:p>
          <a:p>
            <a:pPr indent="-463550" lvl="2" marL="8572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Stop partitioning a node when the corresponding </a:t>
            </a:r>
            <a:r>
              <a:rPr lang="en">
                <a:solidFill>
                  <a:srgbClr val="000000"/>
                </a:solidFill>
              </a:rPr>
              <a:t>number of samples assigned to a leaf goes below a threshold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2" marL="8572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lang="en">
                <a:solidFill>
                  <a:srgbClr val="000000"/>
                </a:solidFill>
              </a:rPr>
              <a:t>Bottom-up cross validation: 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 the full tree and replace nodes with leaves labeled with the majority class if classification accuracy </a:t>
            </a:r>
            <a:r>
              <a:rPr lang="en">
                <a:solidFill>
                  <a:srgbClr val="000000"/>
                </a:solidFill>
              </a:rPr>
              <a:t>on a </a:t>
            </a:r>
            <a:r>
              <a:rPr b="1" lang="en">
                <a:solidFill>
                  <a:srgbClr val="000000"/>
                </a:solidFill>
              </a:rPr>
              <a:t>validation set (</a:t>
            </a:r>
            <a:r>
              <a:rPr b="1" lang="en"/>
              <a:t>not seen during training</a:t>
            </a:r>
            <a:r>
              <a:rPr b="1" lang="en">
                <a:solidFill>
                  <a:srgbClr val="000000"/>
                </a:solidFill>
              </a:rPr>
              <a:t>!)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does </a:t>
            </a:r>
            <a:r>
              <a:rPr lang="en">
                <a:solidFill>
                  <a:srgbClr val="000000"/>
                </a:solidFill>
              </a:rPr>
              <a:t>not get worse this way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2"/>
          <p:cNvSpPr txBox="1"/>
          <p:nvPr>
            <p:ph type="title"/>
          </p:nvPr>
        </p:nvSpPr>
        <p:spPr>
          <a:xfrm>
            <a:off x="152400" y="228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dk2"/>
                </a:solidFill>
              </a:rPr>
              <a:t>Comments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  <p:sp>
        <p:nvSpPr>
          <p:cNvPr id="1001" name="Google Shape;1001;p102"/>
          <p:cNvSpPr txBox="1"/>
          <p:nvPr>
            <p:ph idx="1" type="body"/>
          </p:nvPr>
        </p:nvSpPr>
        <p:spPr>
          <a:xfrm>
            <a:off x="179401" y="1006075"/>
            <a:ext cx="86991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trees </a:t>
            </a:r>
            <a:r>
              <a:rPr lang="en">
                <a:solidFill>
                  <a:srgbClr val="000000"/>
                </a:solidFill>
              </a:rPr>
              <a:t>are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 example of a classification algorithm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2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Many other out there (</a:t>
            </a:r>
            <a:r>
              <a:rPr lang="en"/>
              <a:t>k-NN, </a:t>
            </a:r>
            <a:r>
              <a:rPr lang="en">
                <a:solidFill>
                  <a:srgbClr val="000000"/>
                </a:solidFill>
              </a:rPr>
              <a:t>n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aive Bayes, SVM, </a:t>
            </a:r>
            <a:r>
              <a:rPr lang="en">
                <a:solidFill>
                  <a:srgbClr val="000000"/>
                </a:solidFill>
              </a:rPr>
              <a:t>neural networks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logistic regression, random forests ...)</a:t>
            </a:r>
            <a:endParaRPr/>
          </a:p>
          <a:p>
            <a:pPr indent="0" lvl="1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Maybe not the best one ...</a:t>
            </a:r>
            <a:endParaRPr/>
          </a:p>
          <a:p>
            <a:pPr indent="-349250" lvl="2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Sensitive to small perturbation in the data (high variance)</a:t>
            </a:r>
            <a:endParaRPr/>
          </a:p>
          <a:p>
            <a:pPr indent="-349250" lvl="2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Tend to overfit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2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lang="en">
                <a:solidFill>
                  <a:srgbClr val="000000"/>
                </a:solidFill>
              </a:rPr>
              <a:t>Non-incremental: Need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be re-trained from scratch if new training data </a:t>
            </a:r>
            <a:r>
              <a:rPr lang="en">
                <a:solidFill>
                  <a:srgbClr val="000000"/>
                </a:solidFill>
              </a:rPr>
              <a:t>becomes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available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3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</a:t>
            </a:r>
            <a:r>
              <a:rPr lang="en" sz="4000"/>
              <a:t>t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 </a:t>
            </a:r>
            <a:r>
              <a:rPr lang="en" sz="4000"/>
              <a:t>m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odels</a:t>
            </a:r>
            <a:endParaRPr/>
          </a:p>
        </p:txBody>
      </p:sp>
      <p:sp>
        <p:nvSpPr>
          <p:cNvPr id="1008" name="Google Shape;1008;p103"/>
          <p:cNvSpPr txBox="1"/>
          <p:nvPr/>
        </p:nvSpPr>
        <p:spPr>
          <a:xfrm>
            <a:off x="372533" y="857250"/>
            <a:ext cx="83142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tree depth increases, how do bias and variance change? (Hint: think about k-NN)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03"/>
          <p:cNvSpPr/>
          <p:nvPr/>
        </p:nvSpPr>
        <p:spPr>
          <a:xfrm>
            <a:off x="3183430" y="1925337"/>
            <a:ext cx="2345400" cy="1518000"/>
          </a:xfrm>
          <a:prstGeom prst="triangle">
            <a:avLst>
              <a:gd fmla="val 50000" name="adj"/>
            </a:avLst>
          </a:prstGeom>
          <a:solidFill>
            <a:srgbClr val="9537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03"/>
          <p:cNvSpPr/>
          <p:nvPr/>
        </p:nvSpPr>
        <p:spPr>
          <a:xfrm>
            <a:off x="5753028" y="1868602"/>
            <a:ext cx="592800" cy="1574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00000"/>
              </a:gs>
              <a:gs pos="100000">
                <a:srgbClr val="538CD5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1" name="Google Shape;10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950" y="3505200"/>
            <a:ext cx="1603050" cy="15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03"/>
          <p:cNvSpPr/>
          <p:nvPr/>
        </p:nvSpPr>
        <p:spPr>
          <a:xfrm>
            <a:off x="2429897" y="1868602"/>
            <a:ext cx="592800" cy="15699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B050"/>
              </a:gs>
              <a:gs pos="100000">
                <a:srgbClr val="538CD5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103"/>
          <p:cNvGrpSpPr/>
          <p:nvPr/>
        </p:nvGrpSpPr>
        <p:grpSpPr>
          <a:xfrm>
            <a:off x="134006" y="2672161"/>
            <a:ext cx="6378167" cy="2405325"/>
            <a:chOff x="979300" y="2590700"/>
            <a:chExt cx="6378167" cy="2405325"/>
          </a:xfrm>
        </p:grpSpPr>
        <p:sp>
          <p:nvSpPr>
            <p:cNvPr id="1014" name="Google Shape;1014;p103"/>
            <p:cNvSpPr txBox="1"/>
            <p:nvPr/>
          </p:nvSpPr>
          <p:spPr>
            <a:xfrm>
              <a:off x="2539569" y="3467650"/>
              <a:ext cx="3022500" cy="15180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POLLING TIME</a:t>
              </a:r>
              <a:endParaRPr b="1" sz="2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Helvetica Neue"/>
                <a:buChar char="●"/>
              </a:pPr>
              <a:r>
                <a:rPr lang="en" sz="16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Scan QR code or go to</a:t>
              </a:r>
              <a:br>
                <a:rPr lang="en" sz="16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1600" u="sng">
                  <a:solidFill>
                    <a:srgbClr val="0277BD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https://web.speakup.info/room/join/66626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015" name="Google Shape;1015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9300" y="2590700"/>
              <a:ext cx="1294775" cy="240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1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5117" y="3500200"/>
              <a:ext cx="1462350" cy="1462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4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</a:t>
            </a:r>
            <a:r>
              <a:rPr lang="en" sz="4000"/>
              <a:t>t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 </a:t>
            </a:r>
            <a:r>
              <a:rPr lang="en" sz="4000"/>
              <a:t>m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odels</a:t>
            </a:r>
            <a:endParaRPr/>
          </a:p>
        </p:txBody>
      </p:sp>
      <p:sp>
        <p:nvSpPr>
          <p:cNvPr id="1023" name="Google Shape;1023;p104"/>
          <p:cNvSpPr txBox="1"/>
          <p:nvPr/>
        </p:nvSpPr>
        <p:spPr>
          <a:xfrm>
            <a:off x="372533" y="857250"/>
            <a:ext cx="83142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tree depth increases, bias decreases and variance generally increases. Why? (Hint: think about k-NN)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04"/>
          <p:cNvSpPr/>
          <p:nvPr/>
        </p:nvSpPr>
        <p:spPr>
          <a:xfrm>
            <a:off x="3183430" y="1925337"/>
            <a:ext cx="2345400" cy="1518000"/>
          </a:xfrm>
          <a:prstGeom prst="triangle">
            <a:avLst>
              <a:gd fmla="val 50000" name="adj"/>
            </a:avLst>
          </a:prstGeom>
          <a:solidFill>
            <a:srgbClr val="9537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04"/>
          <p:cNvSpPr/>
          <p:nvPr/>
        </p:nvSpPr>
        <p:spPr>
          <a:xfrm>
            <a:off x="2429897" y="1868602"/>
            <a:ext cx="592800" cy="15699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B050"/>
              </a:gs>
              <a:gs pos="100000">
                <a:srgbClr val="538CD5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04"/>
          <p:cNvSpPr txBox="1"/>
          <p:nvPr/>
        </p:nvSpPr>
        <p:spPr>
          <a:xfrm>
            <a:off x="1919275" y="3510077"/>
            <a:ext cx="1649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 decreases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tree depth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04"/>
          <p:cNvSpPr/>
          <p:nvPr/>
        </p:nvSpPr>
        <p:spPr>
          <a:xfrm>
            <a:off x="5753028" y="1868602"/>
            <a:ext cx="592800" cy="1574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00000"/>
              </a:gs>
              <a:gs pos="100000">
                <a:srgbClr val="538CD5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04"/>
          <p:cNvSpPr txBox="1"/>
          <p:nvPr/>
        </p:nvSpPr>
        <p:spPr>
          <a:xfrm>
            <a:off x="5335982" y="3510076"/>
            <a:ext cx="191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Variance increases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tree depth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9" name="Google Shape;102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950" y="3505200"/>
            <a:ext cx="1603050" cy="1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</a:t>
            </a:r>
            <a:r>
              <a:rPr lang="en" sz="3600"/>
              <a:t>m</a:t>
            </a:r>
            <a:r>
              <a:rPr b="0"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ethods</a:t>
            </a:r>
            <a:endParaRPr/>
          </a:p>
        </p:txBody>
      </p:sp>
      <p:sp>
        <p:nvSpPr>
          <p:cNvPr id="1035" name="Google Shape;1035;p105"/>
          <p:cNvSpPr txBox="1"/>
          <p:nvPr>
            <p:ph idx="1" type="body"/>
          </p:nvPr>
        </p:nvSpPr>
        <p:spPr>
          <a:xfrm>
            <a:off x="457200" y="971550"/>
            <a:ext cx="82296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Are, metaphorically, like </a:t>
            </a:r>
            <a:r>
              <a:rPr b="1" lang="en" sz="2200">
                <a:solidFill>
                  <a:srgbClr val="C00000"/>
                </a:solidFill>
              </a:rPr>
              <a:t>“democratic”</a:t>
            </a:r>
            <a:r>
              <a:rPr b="1" i="0" lang="en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machine learning algorithms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200"/>
          </a:p>
          <a:p>
            <a:pPr indent="-3302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collection of simple or </a:t>
            </a:r>
            <a:r>
              <a:rPr b="0" i="1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learners</a:t>
            </a:r>
            <a:endParaRPr sz="2200"/>
          </a:p>
          <a:p>
            <a:pPr indent="-3302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their results to make a single, better learner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Types: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1" i="0" lang="en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Bagging: 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learners in parallel on different samples of the data, then combine by voting (for discrete output) or by averaging (for continuous output).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1" lang="en" sz="2200">
                <a:solidFill>
                  <a:srgbClr val="C00000"/>
                </a:solidFill>
              </a:rPr>
              <a:t>Boosting: </a:t>
            </a:r>
            <a:r>
              <a:rPr lang="en" sz="2200"/>
              <a:t>train learner again, but after filtering/weighting samples based on output of previous train/test runs.</a:t>
            </a:r>
            <a:endParaRPr sz="2200"/>
          </a:p>
          <a:p>
            <a:pPr indent="-3302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1" i="0" lang="en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Stacking: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combine outputs from various m</a:t>
            </a:r>
            <a:r>
              <a:rPr lang="en" sz="2200"/>
              <a:t>odels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a second-stage learner </a:t>
            </a:r>
            <a:r>
              <a:rPr lang="en" sz="2200"/>
              <a:t>(e.g., </a:t>
            </a: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regression). </a:t>
            </a:r>
            <a:endParaRPr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6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</a:t>
            </a:r>
            <a:r>
              <a:rPr lang="en" sz="4000"/>
              <a:t>f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orests</a:t>
            </a:r>
            <a:endParaRPr/>
          </a:p>
        </p:txBody>
      </p:sp>
      <p:sp>
        <p:nvSpPr>
          <p:cNvPr id="1042" name="Google Shape;1042;p106"/>
          <p:cNvSpPr txBox="1"/>
          <p:nvPr/>
        </p:nvSpPr>
        <p:spPr>
          <a:xfrm>
            <a:off x="301215" y="857250"/>
            <a:ext cx="85092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trees on datasets 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sampled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the original dataset (size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with replacement (bootstrap samples),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number of features.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Draw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bootstrap samples of size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i="1"/>
          </a:p>
          <a:p>
            <a:pPr indent="-274320" lvl="0" marL="27432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 each decision tree by selecting a 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random set of </a:t>
            </a:r>
            <a:r>
              <a:rPr i="1"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out of </a:t>
            </a:r>
            <a:r>
              <a:rPr i="1"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features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each node and choosing the best feature to split on.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testing time, aggregate the predictions of the trees (most popular vote, or average) to produce the final class (example of bagging).</a:t>
            </a:r>
            <a:endParaRPr/>
          </a:p>
          <a:p>
            <a:pPr indent="-121920" lvl="0" marL="27432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might be e.g. sqrt(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but can be smaller.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2"/>
          <p:cNvSpPr txBox="1"/>
          <p:nvPr>
            <p:ph type="title"/>
          </p:nvPr>
        </p:nvSpPr>
        <p:spPr>
          <a:xfrm>
            <a:off x="457200" y="0"/>
            <a:ext cx="82296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  <a:r>
              <a:rPr lang="en"/>
              <a:t>l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62"/>
          <p:cNvSpPr txBox="1"/>
          <p:nvPr>
            <p:ph idx="1" type="body"/>
          </p:nvPr>
        </p:nvSpPr>
        <p:spPr>
          <a:xfrm>
            <a:off x="457200" y="886206"/>
            <a:ext cx="82296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Supervised: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given input/output </a:t>
            </a:r>
            <a:r>
              <a:rPr lang="en" sz="2400"/>
              <a:t>pairs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lang="en" sz="2400"/>
              <a:t>a.k.a. “samples”)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that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are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relate</a:t>
            </a:r>
            <a:r>
              <a:rPr lang="en" sz="2400"/>
              <a:t>d via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function </a:t>
            </a:r>
            <a:r>
              <a:rPr b="0" i="1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We would like to “learn”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evaluate it on new data. Types: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BF9000"/>
                </a:solidFill>
              </a:rPr>
              <a:t>D</a:t>
            </a:r>
            <a:r>
              <a:rPr lang="en" sz="2400">
                <a:solidFill>
                  <a:srgbClr val="BF9000"/>
                </a:solidFill>
              </a:rPr>
              <a:t>iscrete</a:t>
            </a:r>
            <a:r>
              <a:rPr lang="en" sz="2400"/>
              <a:t> </a:t>
            </a:r>
            <a:r>
              <a:rPr i="1" lang="en" sz="2400"/>
              <a:t>y</a:t>
            </a:r>
            <a:r>
              <a:rPr lang="en" sz="2400"/>
              <a:t> (class labels): </a:t>
            </a:r>
            <a:r>
              <a:rPr b="1" lang="en" sz="2400">
                <a:solidFill>
                  <a:srgbClr val="0070C0"/>
                </a:solidFill>
              </a:rPr>
              <a:t>“</a:t>
            </a: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b="1" lang="en" sz="2400">
                <a:solidFill>
                  <a:srgbClr val="0070C0"/>
                </a:solidFill>
              </a:rPr>
              <a:t>”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6AA84F"/>
                </a:solidFill>
              </a:rPr>
              <a:t>C</a:t>
            </a:r>
            <a:r>
              <a:rPr lang="en" sz="2400">
                <a:solidFill>
                  <a:srgbClr val="6AA84F"/>
                </a:solidFill>
              </a:rPr>
              <a:t>ontinuous</a:t>
            </a:r>
            <a:r>
              <a:rPr lang="en" sz="2400"/>
              <a:t> </a:t>
            </a:r>
            <a:r>
              <a:rPr i="1" lang="en" sz="2400"/>
              <a:t>y</a:t>
            </a:r>
            <a:r>
              <a:rPr lang="en" sz="2400"/>
              <a:t>: </a:t>
            </a:r>
            <a:r>
              <a:rPr b="1" lang="en" sz="2400">
                <a:solidFill>
                  <a:srgbClr val="0070C0"/>
                </a:solidFill>
              </a:rPr>
              <a:t>“r</a:t>
            </a: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egression</a:t>
            </a:r>
            <a:r>
              <a:rPr b="1" lang="en" sz="2400">
                <a:solidFill>
                  <a:srgbClr val="0070C0"/>
                </a:solidFill>
              </a:rPr>
              <a:t>” </a:t>
            </a:r>
            <a:r>
              <a:rPr lang="en" sz="2400"/>
              <a:t>(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linear regression)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Unsupervised: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only samples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data, we compute a fu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nction </a:t>
            </a:r>
            <a:r>
              <a:rPr b="0" i="1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such that </a:t>
            </a:r>
            <a:r>
              <a:rPr i="1" lang="en" sz="2400">
                <a:solidFill>
                  <a:srgbClr val="0070C0"/>
                </a:solidFill>
              </a:rPr>
              <a:t>y</a:t>
            </a:r>
            <a:r>
              <a:rPr lang="en" sz="2400">
                <a:solidFill>
                  <a:srgbClr val="0070C0"/>
                </a:solidFill>
              </a:rPr>
              <a:t> = </a:t>
            </a:r>
            <a:r>
              <a:rPr i="1" lang="en" sz="2400">
                <a:solidFill>
                  <a:srgbClr val="0070C0"/>
                </a:solidFill>
              </a:rPr>
              <a:t>f</a:t>
            </a:r>
            <a:r>
              <a:rPr lang="en" sz="2400">
                <a:solidFill>
                  <a:srgbClr val="0070C0"/>
                </a:solidFill>
              </a:rPr>
              <a:t>(</a:t>
            </a:r>
            <a:r>
              <a:rPr i="1" lang="en" sz="2400">
                <a:solidFill>
                  <a:srgbClr val="0070C0"/>
                </a:solidFill>
              </a:rPr>
              <a:t>X</a:t>
            </a:r>
            <a:r>
              <a:rPr lang="en" sz="2400">
                <a:solidFill>
                  <a:srgbClr val="0070C0"/>
                </a:solidFill>
              </a:rPr>
              <a:t>)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“simpler”</a:t>
            </a:r>
            <a:r>
              <a:rPr lang="en" sz="2400">
                <a:solidFill>
                  <a:srgbClr val="000000"/>
                </a:solidFill>
              </a:rPr>
              <a:t> representation.</a:t>
            </a:r>
            <a:endParaRPr>
              <a:solidFill>
                <a:srgbClr val="000000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BF9000"/>
                </a:solidFill>
              </a:rPr>
              <a:t>Discrete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i="1" lang="en" sz="2400">
                <a:solidFill>
                  <a:srgbClr val="000000"/>
                </a:solidFill>
              </a:rPr>
              <a:t>y</a:t>
            </a:r>
            <a:r>
              <a:rPr lang="en" sz="2400"/>
              <a:t> (cluster labels)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" sz="2400">
                <a:solidFill>
                  <a:srgbClr val="0070C0"/>
                </a:solidFill>
              </a:rPr>
              <a:t>“c</a:t>
            </a:r>
            <a:r>
              <a:rPr b="1" lang="en" sz="2400">
                <a:solidFill>
                  <a:srgbClr val="0070C0"/>
                </a:solidFill>
              </a:rPr>
              <a:t>lustering”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6AA84F"/>
                </a:solidFill>
              </a:rPr>
              <a:t>Continuous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" sz="2400">
                <a:solidFill>
                  <a:srgbClr val="0070C0"/>
                </a:solidFill>
              </a:rPr>
              <a:t>“dimensionality reduction”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7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</a:t>
            </a:r>
            <a:r>
              <a:rPr lang="en" sz="4000"/>
              <a:t>f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orests</a:t>
            </a:r>
            <a:endParaRPr/>
          </a:p>
        </p:txBody>
      </p:sp>
      <p:sp>
        <p:nvSpPr>
          <p:cNvPr id="1049" name="Google Shape;1049;p107"/>
          <p:cNvSpPr txBox="1"/>
          <p:nvPr/>
        </p:nvSpPr>
        <p:spPr>
          <a:xfrm>
            <a:off x="380999" y="857250"/>
            <a:ext cx="84189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Principles: we want to take a 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vote between different learners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we don’t want the models to be too similar. The following two criteria ensure 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diversity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individual trees: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Draw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bootstrap samples of size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274319" lvl="1" marL="731520" marR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b="0" i="0" lang="en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Each tree is trained on different data.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 a decision tree by selecting a 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random set of </a:t>
            </a:r>
            <a:r>
              <a:rPr i="1"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out of </a:t>
            </a:r>
            <a:r>
              <a:rPr i="1"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features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each node, and choosing the best feature to split on.</a:t>
            </a:r>
            <a:endParaRPr/>
          </a:p>
          <a:p>
            <a:pPr indent="-274319" lvl="1" marL="731520" marR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b="0" i="0" lang="en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Corresponding nodes in different trees (usually) can</a:t>
            </a: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b="0" i="0" lang="en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 use the same feature to split on.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8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</a:t>
            </a:r>
            <a:r>
              <a:rPr lang="en" sz="4000"/>
              <a:t>f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orests</a:t>
            </a:r>
            <a:endParaRPr/>
          </a:p>
        </p:txBody>
      </p:sp>
      <p:sp>
        <p:nvSpPr>
          <p:cNvPr id="1056" name="Google Shape;1056;p108"/>
          <p:cNvSpPr txBox="1"/>
          <p:nvPr/>
        </p:nvSpPr>
        <p:spPr>
          <a:xfrm>
            <a:off x="338666" y="1009650"/>
            <a:ext cx="841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E9430"/>
              </a:buClr>
              <a:buSzPts val="2200"/>
              <a:buFont typeface="Arial"/>
              <a:buChar char="•"/>
            </a:pPr>
            <a:r>
              <a:rPr b="1" lang="en" sz="22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Very popular in practice,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probably the most popular classifier for dense data (up to a few thousand features)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3E9430"/>
              </a:buClr>
              <a:buSzPts val="2200"/>
              <a:buFont typeface="Arial"/>
              <a:buChar char="•"/>
            </a:pPr>
            <a:r>
              <a:rPr b="1" lang="en" sz="22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Easy to implement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(simply train many normal decision trees)</a:t>
            </a:r>
            <a:endParaRPr sz="2200"/>
          </a:p>
          <a:p>
            <a:pPr indent="-3302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3E9430"/>
              </a:buClr>
              <a:buSzPts val="2200"/>
              <a:buFont typeface="Arial"/>
              <a:buChar char="•"/>
            </a:pPr>
            <a:r>
              <a:rPr b="1" lang="en" sz="22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Easy to p</a:t>
            </a:r>
            <a:r>
              <a:rPr b="1" lang="en" sz="2200">
                <a:solidFill>
                  <a:srgbClr val="3E9430"/>
                </a:solidFill>
                <a:latin typeface="Calibri"/>
                <a:ea typeface="Calibri"/>
                <a:cs typeface="Calibri"/>
                <a:sym typeface="Calibri"/>
              </a:rPr>
              <a:t>arallelize</a:t>
            </a:r>
            <a:endParaRPr sz="2200"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1"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Needs many passes over the data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at least the max depth of the trees (&lt;&lt; boosted trees though, cf. next slide)</a:t>
            </a:r>
            <a:endParaRPr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9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Boosted </a:t>
            </a:r>
            <a:r>
              <a:rPr lang="en" sz="4000"/>
              <a:t>d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ecision </a:t>
            </a:r>
            <a:r>
              <a:rPr lang="en" sz="4000"/>
              <a:t>t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rees</a:t>
            </a:r>
            <a:endParaRPr/>
          </a:p>
        </p:txBody>
      </p:sp>
      <p:sp>
        <p:nvSpPr>
          <p:cNvPr id="1063" name="Google Shape;1063;p109"/>
          <p:cNvSpPr txBox="1"/>
          <p:nvPr/>
        </p:nvSpPr>
        <p:spPr>
          <a:xfrm>
            <a:off x="372533" y="857250"/>
            <a:ext cx="8314200" cy="3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more recent alternative to random forests (RF)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intro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100"/>
          </a:p>
          <a:p>
            <a:pPr indent="-33655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contrast to RF, whose trees are trained </a:t>
            </a:r>
            <a:r>
              <a:rPr b="1" lang="en" sz="2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independently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bagging, BDT trees are trained </a:t>
            </a:r>
            <a:r>
              <a:rPr b="1" lang="en" sz="2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sequentially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b="1" lang="en" sz="2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boosting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Each tree is trained to predict (“correct”) 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 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errors of previous trees (→ bias reduction).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prediction: sum of predictions made by individual trees.</a:t>
            </a:r>
            <a:endParaRPr sz="1300"/>
          </a:p>
          <a:p>
            <a:pPr indent="-33655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RF and boosted trees can produce very high-quality models. Superiority of one method or the other is dataset-dependent.</a:t>
            </a:r>
            <a:endParaRPr sz="1300"/>
          </a:p>
          <a:p>
            <a:pPr indent="-33655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 requirements are very different as well, so it’s actually non-trivial to compare the methods.</a:t>
            </a:r>
            <a:endParaRPr sz="13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10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</a:t>
            </a:r>
            <a:r>
              <a:rPr lang="en" sz="4000"/>
              <a:t>f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orests vs. </a:t>
            </a:r>
            <a:r>
              <a:rPr lang="en" sz="4000"/>
              <a:t>b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oosted </a:t>
            </a:r>
            <a:r>
              <a:rPr lang="en" sz="4000"/>
              <a:t>t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rees</a:t>
            </a:r>
            <a:endParaRPr/>
          </a:p>
        </p:txBody>
      </p:sp>
      <p:sp>
        <p:nvSpPr>
          <p:cNvPr id="1070" name="Google Shape;1070;p110"/>
          <p:cNvSpPr txBox="1"/>
          <p:nvPr/>
        </p:nvSpPr>
        <p:spPr>
          <a:xfrm>
            <a:off x="372533" y="857250"/>
            <a:ext cx="8314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“geometry” of the methods is very different: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forests use 10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of deep, large trees:</a:t>
            </a:r>
            <a:endParaRPr/>
          </a:p>
        </p:txBody>
      </p:sp>
      <p:sp>
        <p:nvSpPr>
          <p:cNvPr id="1071" name="Google Shape;1071;p110"/>
          <p:cNvSpPr/>
          <p:nvPr/>
        </p:nvSpPr>
        <p:spPr>
          <a:xfrm>
            <a:off x="2328329" y="1882775"/>
            <a:ext cx="1710300" cy="1082700"/>
          </a:xfrm>
          <a:prstGeom prst="triangle">
            <a:avLst>
              <a:gd fmla="val 50000" name="adj"/>
            </a:avLst>
          </a:prstGeom>
          <a:solidFill>
            <a:srgbClr val="9537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10"/>
          <p:cNvSpPr/>
          <p:nvPr/>
        </p:nvSpPr>
        <p:spPr>
          <a:xfrm>
            <a:off x="6824065" y="1882775"/>
            <a:ext cx="1710300" cy="1082700"/>
          </a:xfrm>
          <a:prstGeom prst="triangle">
            <a:avLst>
              <a:gd fmla="val 50000" name="adj"/>
            </a:avLst>
          </a:prstGeom>
          <a:solidFill>
            <a:srgbClr val="9537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110"/>
          <p:cNvSpPr/>
          <p:nvPr/>
        </p:nvSpPr>
        <p:spPr>
          <a:xfrm>
            <a:off x="4351865" y="1882775"/>
            <a:ext cx="1710300" cy="1082700"/>
          </a:xfrm>
          <a:prstGeom prst="triangle">
            <a:avLst>
              <a:gd fmla="val 50000" name="adj"/>
            </a:avLst>
          </a:prstGeom>
          <a:solidFill>
            <a:srgbClr val="9537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10"/>
          <p:cNvSpPr txBox="1"/>
          <p:nvPr/>
        </p:nvSpPr>
        <p:spPr>
          <a:xfrm>
            <a:off x="6087604" y="2342203"/>
            <a:ext cx="609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110"/>
          <p:cNvSpPr/>
          <p:nvPr/>
        </p:nvSpPr>
        <p:spPr>
          <a:xfrm>
            <a:off x="1780423" y="1870114"/>
            <a:ext cx="404100" cy="1082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10"/>
          <p:cNvSpPr txBox="1"/>
          <p:nvPr/>
        </p:nvSpPr>
        <p:spPr>
          <a:xfrm>
            <a:off x="1049866" y="2179156"/>
            <a:ext cx="815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 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10-30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10"/>
          <p:cNvSpPr/>
          <p:nvPr/>
        </p:nvSpPr>
        <p:spPr>
          <a:xfrm rot="-5400000">
            <a:off x="5166479" y="335374"/>
            <a:ext cx="529800" cy="6206100"/>
          </a:xfrm>
          <a:prstGeom prst="leftBrace">
            <a:avLst>
              <a:gd fmla="val 12878" name="adj1"/>
              <a:gd fmla="val 50503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10"/>
          <p:cNvSpPr txBox="1"/>
          <p:nvPr/>
        </p:nvSpPr>
        <p:spPr>
          <a:xfrm>
            <a:off x="4859864" y="3703325"/>
            <a:ext cx="132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of trees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10"/>
          <p:cNvSpPr/>
          <p:nvPr/>
        </p:nvSpPr>
        <p:spPr>
          <a:xfrm rot="-5400000">
            <a:off x="3108179" y="2230957"/>
            <a:ext cx="150600" cy="1710300"/>
          </a:xfrm>
          <a:prstGeom prst="leftBrace">
            <a:avLst>
              <a:gd fmla="val 12878" name="adj1"/>
              <a:gd fmla="val 50503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10"/>
          <p:cNvSpPr txBox="1"/>
          <p:nvPr/>
        </p:nvSpPr>
        <p:spPr>
          <a:xfrm>
            <a:off x="2396482" y="3161408"/>
            <a:ext cx="164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100k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of nodes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10"/>
          <p:cNvSpPr/>
          <p:nvPr/>
        </p:nvSpPr>
        <p:spPr>
          <a:xfrm>
            <a:off x="575733" y="1868602"/>
            <a:ext cx="592800" cy="164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B3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10"/>
          <p:cNvSpPr txBox="1"/>
          <p:nvPr/>
        </p:nvSpPr>
        <p:spPr>
          <a:xfrm>
            <a:off x="369911" y="3510077"/>
            <a:ext cx="1596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 reduction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depth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110"/>
          <p:cNvSpPr/>
          <p:nvPr/>
        </p:nvSpPr>
        <p:spPr>
          <a:xfrm rot="-5400000">
            <a:off x="5122277" y="875148"/>
            <a:ext cx="444600" cy="658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B3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10"/>
          <p:cNvSpPr txBox="1"/>
          <p:nvPr/>
        </p:nvSpPr>
        <p:spPr>
          <a:xfrm>
            <a:off x="2808708" y="4322877"/>
            <a:ext cx="507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Variance reduction through the ensemble aggregate</a:t>
            </a:r>
            <a:endParaRPr/>
          </a:p>
        </p:txBody>
      </p:sp>
      <p:pic>
        <p:nvPicPr>
          <p:cNvPr id="1085" name="Google Shape;108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950" y="0"/>
            <a:ext cx="1603050" cy="1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1"/>
          <p:cNvSpPr txBox="1"/>
          <p:nvPr/>
        </p:nvSpPr>
        <p:spPr>
          <a:xfrm>
            <a:off x="372533" y="857250"/>
            <a:ext cx="8314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“geometry” of the methods is very different: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Boosted decision trees use 1000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of shallow, small trees:</a:t>
            </a:r>
            <a:endParaRPr/>
          </a:p>
        </p:txBody>
      </p:sp>
      <p:sp>
        <p:nvSpPr>
          <p:cNvPr id="1092" name="Google Shape;1092;p111"/>
          <p:cNvSpPr/>
          <p:nvPr/>
        </p:nvSpPr>
        <p:spPr>
          <a:xfrm>
            <a:off x="2245387" y="2017713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11"/>
          <p:cNvSpPr txBox="1"/>
          <p:nvPr/>
        </p:nvSpPr>
        <p:spPr>
          <a:xfrm>
            <a:off x="6914968" y="1957765"/>
            <a:ext cx="609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11"/>
          <p:cNvSpPr/>
          <p:nvPr/>
        </p:nvSpPr>
        <p:spPr>
          <a:xfrm>
            <a:off x="1697480" y="2017711"/>
            <a:ext cx="404100" cy="528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111"/>
          <p:cNvSpPr txBox="1"/>
          <p:nvPr/>
        </p:nvSpPr>
        <p:spPr>
          <a:xfrm>
            <a:off x="882257" y="2063006"/>
            <a:ext cx="815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 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4–8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11"/>
          <p:cNvSpPr/>
          <p:nvPr/>
        </p:nvSpPr>
        <p:spPr>
          <a:xfrm rot="-5400000">
            <a:off x="5083537" y="-71025"/>
            <a:ext cx="529800" cy="6206100"/>
          </a:xfrm>
          <a:prstGeom prst="leftBrace">
            <a:avLst>
              <a:gd fmla="val 12878" name="adj1"/>
              <a:gd fmla="val 50503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111"/>
          <p:cNvSpPr txBox="1"/>
          <p:nvPr/>
        </p:nvSpPr>
        <p:spPr>
          <a:xfrm>
            <a:off x="4776921" y="3296925"/>
            <a:ext cx="155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of trees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11"/>
          <p:cNvSpPr/>
          <p:nvPr/>
        </p:nvSpPr>
        <p:spPr>
          <a:xfrm rot="-5400000">
            <a:off x="3528921" y="2228832"/>
            <a:ext cx="150600" cy="855000"/>
          </a:xfrm>
          <a:prstGeom prst="leftBrace">
            <a:avLst>
              <a:gd fmla="val 12878" name="adj1"/>
              <a:gd fmla="val 50503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11"/>
          <p:cNvSpPr txBox="1"/>
          <p:nvPr/>
        </p:nvSpPr>
        <p:spPr>
          <a:xfrm>
            <a:off x="2900250" y="2730750"/>
            <a:ext cx="157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nodes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11"/>
          <p:cNvSpPr/>
          <p:nvPr/>
        </p:nvSpPr>
        <p:spPr>
          <a:xfrm>
            <a:off x="3176721" y="2017713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111"/>
          <p:cNvSpPr/>
          <p:nvPr/>
        </p:nvSpPr>
        <p:spPr>
          <a:xfrm>
            <a:off x="5128830" y="2017712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11"/>
          <p:cNvSpPr/>
          <p:nvPr/>
        </p:nvSpPr>
        <p:spPr>
          <a:xfrm>
            <a:off x="7524430" y="2017712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111"/>
          <p:cNvSpPr/>
          <p:nvPr/>
        </p:nvSpPr>
        <p:spPr>
          <a:xfrm>
            <a:off x="6059834" y="2017713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11"/>
          <p:cNvSpPr/>
          <p:nvPr/>
        </p:nvSpPr>
        <p:spPr>
          <a:xfrm>
            <a:off x="4137683" y="2017713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11"/>
          <p:cNvSpPr/>
          <p:nvPr/>
        </p:nvSpPr>
        <p:spPr>
          <a:xfrm rot="-5400000">
            <a:off x="5107060" y="505723"/>
            <a:ext cx="444600" cy="658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B3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11"/>
          <p:cNvSpPr txBox="1"/>
          <p:nvPr/>
        </p:nvSpPr>
        <p:spPr>
          <a:xfrm>
            <a:off x="2611048" y="3935527"/>
            <a:ext cx="534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 reduction through boosting – variance already low</a:t>
            </a:r>
            <a:endParaRPr/>
          </a:p>
        </p:txBody>
      </p:sp>
      <p:pic>
        <p:nvPicPr>
          <p:cNvPr id="1107" name="Google Shape;110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4900" y="0"/>
            <a:ext cx="1559100" cy="153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11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</a:t>
            </a:r>
            <a:r>
              <a:rPr lang="en" sz="4000"/>
              <a:t>f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orests vs. </a:t>
            </a:r>
            <a:r>
              <a:rPr lang="en" sz="4000"/>
              <a:t>b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oosted </a:t>
            </a:r>
            <a:r>
              <a:rPr lang="en" sz="4000"/>
              <a:t>t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2"/>
          <p:cNvSpPr txBox="1"/>
          <p:nvPr/>
        </p:nvSpPr>
        <p:spPr>
          <a:xfrm>
            <a:off x="372533" y="749300"/>
            <a:ext cx="8314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 training embarrassingly parallel, can be very fast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of trees (runtime) also much faster for RFs</a:t>
            </a:r>
            <a:endParaRPr/>
          </a:p>
        </p:txBody>
      </p:sp>
      <p:sp>
        <p:nvSpPr>
          <p:cNvPr id="1115" name="Google Shape;1115;p112"/>
          <p:cNvSpPr/>
          <p:nvPr/>
        </p:nvSpPr>
        <p:spPr>
          <a:xfrm>
            <a:off x="2184400" y="1761350"/>
            <a:ext cx="1710300" cy="1082700"/>
          </a:xfrm>
          <a:prstGeom prst="triangle">
            <a:avLst>
              <a:gd fmla="val 50000" name="adj"/>
            </a:avLst>
          </a:prstGeom>
          <a:solidFill>
            <a:srgbClr val="9537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112"/>
          <p:cNvSpPr/>
          <p:nvPr/>
        </p:nvSpPr>
        <p:spPr>
          <a:xfrm>
            <a:off x="6680136" y="1761350"/>
            <a:ext cx="1710300" cy="1082700"/>
          </a:xfrm>
          <a:prstGeom prst="triangle">
            <a:avLst>
              <a:gd fmla="val 50000" name="adj"/>
            </a:avLst>
          </a:prstGeom>
          <a:solidFill>
            <a:srgbClr val="9537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112"/>
          <p:cNvSpPr/>
          <p:nvPr/>
        </p:nvSpPr>
        <p:spPr>
          <a:xfrm>
            <a:off x="4207936" y="1761350"/>
            <a:ext cx="1710300" cy="1082700"/>
          </a:xfrm>
          <a:prstGeom prst="triangle">
            <a:avLst>
              <a:gd fmla="val 50000" name="adj"/>
            </a:avLst>
          </a:prstGeom>
          <a:solidFill>
            <a:srgbClr val="9537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112"/>
          <p:cNvSpPr txBox="1"/>
          <p:nvPr/>
        </p:nvSpPr>
        <p:spPr>
          <a:xfrm>
            <a:off x="5943675" y="2220779"/>
            <a:ext cx="609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1636494" y="1748689"/>
            <a:ext cx="404100" cy="1082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12"/>
          <p:cNvSpPr txBox="1"/>
          <p:nvPr/>
        </p:nvSpPr>
        <p:spPr>
          <a:xfrm>
            <a:off x="905938" y="2047653"/>
            <a:ext cx="815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 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10-30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112"/>
          <p:cNvSpPr/>
          <p:nvPr/>
        </p:nvSpPr>
        <p:spPr>
          <a:xfrm rot="-5400000">
            <a:off x="5150051" y="198604"/>
            <a:ext cx="274800" cy="6206100"/>
          </a:xfrm>
          <a:prstGeom prst="leftBrace">
            <a:avLst>
              <a:gd fmla="val 12878" name="adj1"/>
              <a:gd fmla="val 50503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112"/>
          <p:cNvSpPr txBox="1"/>
          <p:nvPr/>
        </p:nvSpPr>
        <p:spPr>
          <a:xfrm>
            <a:off x="4741331" y="3333966"/>
            <a:ext cx="132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10’s of trees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112"/>
          <p:cNvSpPr/>
          <p:nvPr/>
        </p:nvSpPr>
        <p:spPr>
          <a:xfrm rot="-5400000">
            <a:off x="2964251" y="2109533"/>
            <a:ext cx="150600" cy="1710300"/>
          </a:xfrm>
          <a:prstGeom prst="leftBrace">
            <a:avLst>
              <a:gd fmla="val 12878" name="adj1"/>
              <a:gd fmla="val 50503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12"/>
          <p:cNvSpPr txBox="1"/>
          <p:nvPr/>
        </p:nvSpPr>
        <p:spPr>
          <a:xfrm>
            <a:off x="2277538" y="2979350"/>
            <a:ext cx="164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100k’s of nodes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112"/>
          <p:cNvSpPr/>
          <p:nvPr/>
        </p:nvSpPr>
        <p:spPr>
          <a:xfrm>
            <a:off x="2338525" y="3629183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112"/>
          <p:cNvSpPr txBox="1"/>
          <p:nvPr/>
        </p:nvSpPr>
        <p:spPr>
          <a:xfrm>
            <a:off x="7008106" y="3569236"/>
            <a:ext cx="609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12"/>
          <p:cNvSpPr/>
          <p:nvPr/>
        </p:nvSpPr>
        <p:spPr>
          <a:xfrm>
            <a:off x="1790618" y="3629181"/>
            <a:ext cx="404100" cy="528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112"/>
          <p:cNvSpPr txBox="1"/>
          <p:nvPr/>
        </p:nvSpPr>
        <p:spPr>
          <a:xfrm>
            <a:off x="975395" y="3674476"/>
            <a:ext cx="815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 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12"/>
          <p:cNvSpPr/>
          <p:nvPr/>
        </p:nvSpPr>
        <p:spPr>
          <a:xfrm rot="-5400000">
            <a:off x="5283027" y="1540358"/>
            <a:ext cx="317100" cy="6206100"/>
          </a:xfrm>
          <a:prstGeom prst="leftBrace">
            <a:avLst>
              <a:gd fmla="val 12878" name="adj1"/>
              <a:gd fmla="val 50503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12"/>
          <p:cNvSpPr txBox="1"/>
          <p:nvPr/>
        </p:nvSpPr>
        <p:spPr>
          <a:xfrm>
            <a:off x="4744994" y="4745258"/>
            <a:ext cx="155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1000’s of trees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12"/>
          <p:cNvSpPr/>
          <p:nvPr/>
        </p:nvSpPr>
        <p:spPr>
          <a:xfrm rot="-5400000">
            <a:off x="3622058" y="3824663"/>
            <a:ext cx="150600" cy="855000"/>
          </a:xfrm>
          <a:prstGeom prst="leftBrace">
            <a:avLst>
              <a:gd fmla="val 12878" name="adj1"/>
              <a:gd fmla="val 50503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12"/>
          <p:cNvSpPr txBox="1"/>
          <p:nvPr/>
        </p:nvSpPr>
        <p:spPr>
          <a:xfrm>
            <a:off x="2993374" y="4312450"/>
            <a:ext cx="155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’s of nodes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12"/>
          <p:cNvSpPr/>
          <p:nvPr/>
        </p:nvSpPr>
        <p:spPr>
          <a:xfrm>
            <a:off x="3269859" y="3629183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12"/>
          <p:cNvSpPr/>
          <p:nvPr/>
        </p:nvSpPr>
        <p:spPr>
          <a:xfrm>
            <a:off x="5221968" y="3629183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12"/>
          <p:cNvSpPr/>
          <p:nvPr/>
        </p:nvSpPr>
        <p:spPr>
          <a:xfrm>
            <a:off x="7617568" y="3629182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12"/>
          <p:cNvSpPr/>
          <p:nvPr/>
        </p:nvSpPr>
        <p:spPr>
          <a:xfrm>
            <a:off x="6186776" y="3629183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12"/>
          <p:cNvSpPr/>
          <p:nvPr/>
        </p:nvSpPr>
        <p:spPr>
          <a:xfrm>
            <a:off x="4230821" y="3629183"/>
            <a:ext cx="855000" cy="528600"/>
          </a:xfrm>
          <a:prstGeom prst="triangle">
            <a:avLst>
              <a:gd fmla="val 50000" name="adj"/>
            </a:avLst>
          </a:prstGeom>
          <a:solidFill>
            <a:srgbClr val="3E94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8" name="Google Shape;113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250" y="0"/>
            <a:ext cx="1369750" cy="1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2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</a:t>
            </a:r>
            <a:r>
              <a:rPr lang="en" sz="4000"/>
              <a:t>f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orests vs. </a:t>
            </a:r>
            <a:r>
              <a:rPr lang="en" sz="4000"/>
              <a:t>b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oosted </a:t>
            </a:r>
            <a:r>
              <a:rPr lang="en" sz="4000"/>
              <a:t>t</a:t>
            </a:r>
            <a:r>
              <a:rPr b="0" i="0" lang="e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For your personal perusal:</a:t>
            </a:r>
            <a:br>
              <a:rPr lang="en" sz="4000"/>
            </a:br>
            <a:r>
              <a:rPr lang="en" sz="4000"/>
              <a:t>“</a:t>
            </a:r>
            <a:r>
              <a:rPr lang="en" sz="4000"/>
              <a:t>A visual introduction</a:t>
            </a:r>
            <a:br>
              <a:rPr lang="en" sz="4000"/>
            </a:br>
            <a:r>
              <a:rPr lang="en" sz="4000"/>
              <a:t>to machine learning”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http://www.r2d3.us/visual-intro-to-machine-learning-part-1/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Linear and logistic regression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5"/>
          <p:cNvSpPr txBox="1"/>
          <p:nvPr>
            <p:ph type="title"/>
          </p:nvPr>
        </p:nvSpPr>
        <p:spPr>
          <a:xfrm>
            <a:off x="457200" y="26670"/>
            <a:ext cx="82296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r>
              <a:rPr lang="en" sz="3500"/>
              <a:t>r</a:t>
            </a:r>
            <a:r>
              <a:rPr b="0" i="0" lang="en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egression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15"/>
          <p:cNvSpPr txBox="1"/>
          <p:nvPr/>
        </p:nvSpPr>
        <p:spPr>
          <a:xfrm>
            <a:off x="457200" y="790426"/>
            <a:ext cx="83820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good friend from lecture 5 on regression analysis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 the “best” line (linear function </a:t>
            </a:r>
            <a:r>
              <a:rPr b="0" i="1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 to explain the data</a:t>
            </a:r>
            <a:endParaRPr sz="2500"/>
          </a:p>
        </p:txBody>
      </p:sp>
      <p:pic>
        <p:nvPicPr>
          <p:cNvPr descr="http://upload.wikimedia.org/wikipedia/commons/thumb/3/3a/Linear_regression.svg/400px-Linear_regression.svg.png" id="1157" name="Google Shape;115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052" y="2122050"/>
            <a:ext cx="4727400" cy="27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5"/>
          <p:cNvSpPr txBox="1"/>
          <p:nvPr/>
        </p:nvSpPr>
        <p:spPr>
          <a:xfrm>
            <a:off x="4590288" y="4678457"/>
            <a:ext cx="37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15"/>
          <p:cNvSpPr txBox="1"/>
          <p:nvPr/>
        </p:nvSpPr>
        <p:spPr>
          <a:xfrm>
            <a:off x="2474976" y="2013232"/>
            <a:ext cx="346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6"/>
          <p:cNvSpPr txBox="1"/>
          <p:nvPr>
            <p:ph type="title"/>
          </p:nvPr>
        </p:nvSpPr>
        <p:spPr>
          <a:xfrm>
            <a:off x="229702" y="324161"/>
            <a:ext cx="8580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model binary events?</a:t>
            </a:r>
            <a:endParaRPr/>
          </a:p>
        </p:txBody>
      </p:sp>
      <p:sp>
        <p:nvSpPr>
          <p:cNvPr id="1165" name="Google Shape;1165;p116"/>
          <p:cNvSpPr txBox="1"/>
          <p:nvPr>
            <p:ph idx="1" type="body"/>
          </p:nvPr>
        </p:nvSpPr>
        <p:spPr>
          <a:xfrm>
            <a:off x="233232" y="703326"/>
            <a:ext cx="85710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000000"/>
                </a:solidFill>
              </a:rPr>
              <a:t>E.g., </a:t>
            </a:r>
            <a:r>
              <a:rPr i="1" lang="en" sz="2400">
                <a:solidFill>
                  <a:srgbClr val="000000"/>
                </a:solidFill>
              </a:rPr>
              <a:t>X</a:t>
            </a:r>
            <a:r>
              <a:rPr lang="en" sz="2400">
                <a:solidFill>
                  <a:srgbClr val="000000"/>
                </a:solidFill>
              </a:rPr>
              <a:t>: student features;  </a:t>
            </a:r>
            <a:r>
              <a:rPr i="1" lang="en" sz="2400">
                <a:solidFill>
                  <a:srgbClr val="000000"/>
                </a:solidFill>
              </a:rPr>
              <a:t>y</a:t>
            </a:r>
            <a:r>
              <a:rPr lang="en" sz="2400">
                <a:solidFill>
                  <a:srgbClr val="000000"/>
                </a:solidFill>
              </a:rPr>
              <a:t>: did student pass ADA?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000000"/>
                </a:solidFill>
              </a:rPr>
              <a:t>Desired output: </a:t>
            </a:r>
            <a:r>
              <a:rPr i="1" lang="en" sz="2400">
                <a:solidFill>
                  <a:srgbClr val="000000"/>
                </a:solidFill>
              </a:rPr>
              <a:t>f</a:t>
            </a:r>
            <a:r>
              <a:rPr lang="en" sz="2400">
                <a:solidFill>
                  <a:srgbClr val="000000"/>
                </a:solidFill>
              </a:rPr>
              <a:t>(</a:t>
            </a:r>
            <a:r>
              <a:rPr i="1" lang="en" sz="2400">
                <a:solidFill>
                  <a:srgbClr val="000000"/>
                </a:solidFill>
              </a:rPr>
              <a:t>X</a:t>
            </a:r>
            <a:r>
              <a:rPr lang="en" sz="2400">
                <a:solidFill>
                  <a:srgbClr val="000000"/>
                </a:solidFill>
              </a:rPr>
              <a:t>) = probability of passing ADA, given feats </a:t>
            </a:r>
            <a:r>
              <a:rPr i="1" lang="en" sz="2400">
                <a:solidFill>
                  <a:srgbClr val="000000"/>
                </a:solidFill>
              </a:rPr>
              <a:t>X</a:t>
            </a:r>
            <a:endParaRPr i="1"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000000"/>
                </a:solidFill>
              </a:rPr>
              <a:t>Problem with linear regression:</a:t>
            </a:r>
            <a:br>
              <a:rPr lang="en" sz="2400">
                <a:solidFill>
                  <a:srgbClr val="000000"/>
                </a:solidFill>
              </a:rPr>
            </a:br>
            <a:r>
              <a:rPr i="1" lang="en" sz="2400">
                <a:solidFill>
                  <a:srgbClr val="000000"/>
                </a:solidFill>
              </a:rPr>
              <a:t>f</a:t>
            </a:r>
            <a:r>
              <a:rPr lang="en" sz="2400">
                <a:solidFill>
                  <a:srgbClr val="000000"/>
                </a:solidFill>
              </a:rPr>
              <a:t>(</a:t>
            </a:r>
            <a:r>
              <a:rPr i="1" lang="en" sz="2400">
                <a:solidFill>
                  <a:srgbClr val="000000"/>
                </a:solidFill>
              </a:rPr>
              <a:t>X</a:t>
            </a:r>
            <a:r>
              <a:rPr lang="en" sz="2400">
                <a:solidFill>
                  <a:srgbClr val="000000"/>
                </a:solidFill>
              </a:rPr>
              <a:t>) can be below 0 or above 1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descr="Bildergebnis für linear regression binary data" id="1166" name="Google Shape;1166;p116"/>
          <p:cNvPicPr preferRelativeResize="0"/>
          <p:nvPr/>
        </p:nvPicPr>
        <p:blipFill rotWithShape="1">
          <a:blip r:embed="rId3">
            <a:alphaModFix/>
          </a:blip>
          <a:srcRect b="0" l="0" r="50228" t="0"/>
          <a:stretch/>
        </p:blipFill>
        <p:spPr>
          <a:xfrm>
            <a:off x="4792675" y="1921800"/>
            <a:ext cx="4182799" cy="31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3"/>
          <p:cNvSpPr txBox="1"/>
          <p:nvPr>
            <p:ph type="title"/>
          </p:nvPr>
        </p:nvSpPr>
        <p:spPr>
          <a:xfrm>
            <a:off x="457200" y="0"/>
            <a:ext cx="82296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  <a:r>
              <a:rPr lang="en"/>
              <a:t>l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earning: </a:t>
            </a:r>
            <a:r>
              <a:rPr lang="en"/>
              <a:t>e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xamples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63"/>
          <p:cNvSpPr txBox="1"/>
          <p:nvPr>
            <p:ph idx="1" type="body"/>
          </p:nvPr>
        </p:nvSpPr>
        <p:spPr>
          <a:xfrm>
            <a:off x="457200" y="886206"/>
            <a:ext cx="82296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Supervised (</a:t>
            </a:r>
            <a:r>
              <a:rPr b="1" i="1" lang="en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lecture 7, i.e., </a:t>
            </a:r>
            <a:r>
              <a:rPr b="1" i="1" lang="en" sz="2800">
                <a:solidFill>
                  <a:srgbClr val="C00000"/>
                </a:solidFill>
              </a:rPr>
              <a:t>today</a:t>
            </a:r>
            <a:r>
              <a:rPr b="1" lang="en" sz="2800">
                <a:solidFill>
                  <a:srgbClr val="C00000"/>
                </a:solidFill>
              </a:rPr>
              <a:t>)</a:t>
            </a:r>
            <a:r>
              <a:rPr b="1" i="0" lang="en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image a cat, dog, </a:t>
            </a:r>
            <a:r>
              <a:rPr lang="en" sz="2400"/>
              <a:t>or cow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would this user </a:t>
            </a:r>
            <a:r>
              <a:rPr lang="en" sz="2400"/>
              <a:t>rate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restaurant?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email spam? 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blob on a telescope image a supernova?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Unsupervised</a:t>
            </a:r>
            <a:r>
              <a:rPr b="1" lang="en" sz="2800">
                <a:solidFill>
                  <a:srgbClr val="C00000"/>
                </a:solidFill>
              </a:rPr>
              <a:t> (</a:t>
            </a:r>
            <a:r>
              <a:rPr b="1" i="1" lang="en" sz="2800">
                <a:solidFill>
                  <a:srgbClr val="C00000"/>
                </a:solidFill>
              </a:rPr>
              <a:t>lecture 9</a:t>
            </a:r>
            <a:r>
              <a:rPr b="1" lang="en" sz="2800">
                <a:solidFill>
                  <a:srgbClr val="C00000"/>
                </a:solidFill>
              </a:rPr>
              <a:t>):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handwritten digit data into 10 classes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top 20 topics in Twitter right now? 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</a:t>
            </a:r>
            <a:r>
              <a:rPr lang="en" sz="2400"/>
              <a:t>the best 2D visualization of 1000-dimensional data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7"/>
          <p:cNvSpPr txBox="1"/>
          <p:nvPr>
            <p:ph type="title"/>
          </p:nvPr>
        </p:nvSpPr>
        <p:spPr>
          <a:xfrm>
            <a:off x="229702" y="324161"/>
            <a:ext cx="8580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172" name="Google Shape;1172;p117"/>
          <p:cNvSpPr txBox="1"/>
          <p:nvPr>
            <p:ph idx="1" type="body"/>
          </p:nvPr>
        </p:nvSpPr>
        <p:spPr>
          <a:xfrm>
            <a:off x="233225" y="2995425"/>
            <a:ext cx="8571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000000"/>
                </a:solidFill>
              </a:rPr>
              <a:t>Trick: don’t deal with probabilities, which range from 0 to 1,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but with log odds, which range from –∞ to +</a:t>
            </a:r>
            <a:r>
              <a:rPr lang="en" sz="2400">
                <a:solidFill>
                  <a:schemeClr val="dk1"/>
                </a:solidFill>
              </a:rPr>
              <a:t>∞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000000"/>
                </a:solidFill>
              </a:rPr>
              <a:t>Probability </a:t>
            </a:r>
            <a:r>
              <a:rPr i="1" lang="en" sz="2400">
                <a:solidFill>
                  <a:srgbClr val="CC4125"/>
                </a:solidFill>
              </a:rPr>
              <a:t>y</a:t>
            </a:r>
            <a:r>
              <a:rPr lang="en" sz="2400">
                <a:solidFill>
                  <a:srgbClr val="000000"/>
                </a:solidFill>
              </a:rPr>
              <a:t>  </a:t>
            </a:r>
            <a:r>
              <a:rPr lang="en" sz="2400">
                <a:solidFill>
                  <a:schemeClr val="dk1"/>
                </a:solidFill>
              </a:rPr>
              <a:t>⇔  odds </a:t>
            </a:r>
            <a:r>
              <a:rPr i="1" lang="en" sz="2400">
                <a:solidFill>
                  <a:srgbClr val="CC4125"/>
                </a:solidFill>
              </a:rPr>
              <a:t>y</a:t>
            </a:r>
            <a:r>
              <a:rPr lang="en" sz="2400">
                <a:solidFill>
                  <a:srgbClr val="CC4125"/>
                </a:solidFill>
              </a:rPr>
              <a:t>/(1–</a:t>
            </a:r>
            <a:r>
              <a:rPr i="1" lang="en" sz="2400">
                <a:solidFill>
                  <a:srgbClr val="CC4125"/>
                </a:solidFill>
              </a:rPr>
              <a:t>y</a:t>
            </a:r>
            <a:r>
              <a:rPr lang="en" sz="2400">
                <a:solidFill>
                  <a:srgbClr val="CC4125"/>
                </a:solidFill>
              </a:rPr>
              <a:t>)</a:t>
            </a:r>
            <a:r>
              <a:rPr lang="en" sz="2400">
                <a:solidFill>
                  <a:schemeClr val="dk1"/>
                </a:solidFill>
              </a:rPr>
              <a:t>  ⇔  log odds </a:t>
            </a:r>
            <a:r>
              <a:rPr lang="en" sz="2400">
                <a:solidFill>
                  <a:srgbClr val="CC4125"/>
                </a:solidFill>
              </a:rPr>
              <a:t>log[</a:t>
            </a:r>
            <a:r>
              <a:rPr i="1" lang="en" sz="2400">
                <a:solidFill>
                  <a:srgbClr val="CC4125"/>
                </a:solidFill>
              </a:rPr>
              <a:t>y</a:t>
            </a:r>
            <a:r>
              <a:rPr lang="en" sz="2400">
                <a:solidFill>
                  <a:srgbClr val="CC4125"/>
                </a:solidFill>
              </a:rPr>
              <a:t>/(1–</a:t>
            </a:r>
            <a:r>
              <a:rPr i="1" lang="en" sz="2400">
                <a:solidFill>
                  <a:srgbClr val="CC4125"/>
                </a:solidFill>
              </a:rPr>
              <a:t>y</a:t>
            </a:r>
            <a:r>
              <a:rPr lang="en" sz="2400">
                <a:solidFill>
                  <a:srgbClr val="CC4125"/>
                </a:solidFill>
              </a:rPr>
              <a:t>)]</a:t>
            </a:r>
            <a:endParaRPr sz="2400">
              <a:solidFill>
                <a:srgbClr val="CC4125"/>
              </a:solidFill>
            </a:endParaRPr>
          </a:p>
          <a:p>
            <a:pPr indent="-368300" lvl="0" marL="457200" rtl="0" algn="l">
              <a:spcBef>
                <a:spcPts val="148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000000"/>
                </a:solidFill>
              </a:rPr>
              <a:t>Model log odds as a linear function of </a:t>
            </a:r>
            <a:r>
              <a:rPr i="1" lang="en">
                <a:solidFill>
                  <a:srgbClr val="000000"/>
                </a:solidFill>
              </a:rPr>
              <a:t>X</a:t>
            </a:r>
            <a:endParaRPr i="1">
              <a:solidFill>
                <a:srgbClr val="000000"/>
              </a:solidFill>
            </a:endParaRPr>
          </a:p>
        </p:txBody>
      </p:sp>
      <p:pic>
        <p:nvPicPr>
          <p:cNvPr descr="Bildergebnis für linear regression binary data" id="1173" name="Google Shape;117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800" y="1053453"/>
            <a:ext cx="5700600" cy="212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4" name="Google Shape;1174;p117"/>
          <p:cNvCxnSpPr>
            <a:stCxn id="1175" idx="2"/>
          </p:cNvCxnSpPr>
          <p:nvPr/>
        </p:nvCxnSpPr>
        <p:spPr>
          <a:xfrm>
            <a:off x="2417850" y="1076075"/>
            <a:ext cx="381600" cy="604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6" name="Google Shape;1176;p117"/>
          <p:cNvCxnSpPr/>
          <p:nvPr/>
        </p:nvCxnSpPr>
        <p:spPr>
          <a:xfrm>
            <a:off x="6589050" y="1136825"/>
            <a:ext cx="513600" cy="406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7" name="Google Shape;1177;p117"/>
          <p:cNvSpPr txBox="1"/>
          <p:nvPr/>
        </p:nvSpPr>
        <p:spPr>
          <a:xfrm>
            <a:off x="6379800" y="660575"/>
            <a:ext cx="192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Want this!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17"/>
          <p:cNvSpPr txBox="1"/>
          <p:nvPr/>
        </p:nvSpPr>
        <p:spPr>
          <a:xfrm>
            <a:off x="2036400" y="660575"/>
            <a:ext cx="7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Bad!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8"/>
          <p:cNvSpPr txBox="1"/>
          <p:nvPr>
            <p:ph type="title"/>
          </p:nvPr>
        </p:nvSpPr>
        <p:spPr>
          <a:xfrm>
            <a:off x="229702" y="324161"/>
            <a:ext cx="8580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183" name="Google Shape;1183;p118"/>
          <p:cNvSpPr txBox="1"/>
          <p:nvPr>
            <p:ph idx="1" type="body"/>
          </p:nvPr>
        </p:nvSpPr>
        <p:spPr>
          <a:xfrm>
            <a:off x="233225" y="1090225"/>
            <a:ext cx="8571000" cy="3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000000"/>
                </a:solidFill>
              </a:rPr>
              <a:t>Model log odds as a linear function of </a:t>
            </a:r>
            <a:r>
              <a:rPr i="1" lang="en" sz="2400">
                <a:solidFill>
                  <a:srgbClr val="000000"/>
                </a:solidFill>
              </a:rPr>
              <a:t>X</a:t>
            </a:r>
            <a:endParaRPr i="1"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000000"/>
                </a:solidFill>
              </a:rPr>
              <a:t>β</a:t>
            </a:r>
            <a:r>
              <a:rPr baseline="30000" lang="en" sz="2400">
                <a:solidFill>
                  <a:srgbClr val="000000"/>
                </a:solidFill>
              </a:rPr>
              <a:t>T</a:t>
            </a:r>
            <a:r>
              <a:rPr i="1" lang="en" sz="2400">
                <a:solidFill>
                  <a:srgbClr val="000000"/>
                </a:solidFill>
              </a:rPr>
              <a:t>X</a:t>
            </a:r>
            <a:r>
              <a:rPr lang="en" sz="2400">
                <a:solidFill>
                  <a:srgbClr val="000000"/>
                </a:solidFill>
              </a:rPr>
              <a:t> = log[</a:t>
            </a:r>
            <a:r>
              <a:rPr i="1" lang="en" sz="2400">
                <a:solidFill>
                  <a:srgbClr val="000000"/>
                </a:solidFill>
              </a:rPr>
              <a:t>y</a:t>
            </a:r>
            <a:r>
              <a:rPr lang="en" sz="2400">
                <a:solidFill>
                  <a:srgbClr val="000000"/>
                </a:solidFill>
              </a:rPr>
              <a:t>/(1–</a:t>
            </a:r>
            <a:r>
              <a:rPr i="1" lang="en" sz="2400">
                <a:solidFill>
                  <a:srgbClr val="000000"/>
                </a:solidFill>
              </a:rPr>
              <a:t>y</a:t>
            </a:r>
            <a:r>
              <a:rPr lang="en" sz="2400">
                <a:solidFill>
                  <a:srgbClr val="000000"/>
                </a:solidFill>
              </a:rPr>
              <a:t>)]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000000"/>
                </a:solidFill>
              </a:rPr>
              <a:t>Solve for </a:t>
            </a:r>
            <a:r>
              <a:rPr i="1" lang="en" sz="2400">
                <a:solidFill>
                  <a:srgbClr val="000000"/>
                </a:solidFill>
              </a:rPr>
              <a:t>y</a:t>
            </a:r>
            <a:r>
              <a:rPr lang="en" sz="2400">
                <a:solidFill>
                  <a:srgbClr val="000000"/>
                </a:solidFill>
              </a:rPr>
              <a:t>:   </a:t>
            </a:r>
            <a:r>
              <a:rPr i="1" lang="en" sz="2400">
                <a:solidFill>
                  <a:srgbClr val="000000"/>
                </a:solidFill>
              </a:rPr>
              <a:t>y</a:t>
            </a:r>
            <a:r>
              <a:rPr lang="en" sz="2400">
                <a:solidFill>
                  <a:srgbClr val="000000"/>
                </a:solidFill>
              </a:rPr>
              <a:t> = 1 / (1 + exp(–</a:t>
            </a:r>
            <a:r>
              <a:rPr lang="en" sz="2400">
                <a:solidFill>
                  <a:schemeClr val="dk1"/>
                </a:solidFill>
              </a:rPr>
              <a:t>β</a:t>
            </a:r>
            <a:r>
              <a:rPr baseline="30000" lang="en" sz="2400">
                <a:solidFill>
                  <a:schemeClr val="dk1"/>
                </a:solidFill>
              </a:rPr>
              <a:t>T</a:t>
            </a:r>
            <a:r>
              <a:rPr i="1" lang="en" sz="2400">
                <a:solidFill>
                  <a:schemeClr val="dk1"/>
                </a:solidFill>
              </a:rPr>
              <a:t>X</a:t>
            </a:r>
            <a:r>
              <a:rPr lang="en" sz="2400">
                <a:solidFill>
                  <a:schemeClr val="dk1"/>
                </a:solidFill>
              </a:rPr>
              <a:t>))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>
                <a:solidFill>
                  <a:schemeClr val="dk1"/>
                </a:solidFill>
              </a:rPr>
              <a:t>Finding best model β via maximum likelihood: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>
                <a:solidFill>
                  <a:schemeClr val="dk1"/>
                </a:solidFill>
              </a:rPr>
              <a:t>Don’t use square loss as in linear regression (where </a:t>
            </a:r>
            <a:r>
              <a:rPr i="1" lang="en" sz="2400">
                <a:solidFill>
                  <a:schemeClr val="dk1"/>
                </a:solidFill>
              </a:rPr>
              <a:t>y</a:t>
            </a:r>
            <a:r>
              <a:rPr lang="en" sz="2400">
                <a:solidFill>
                  <a:schemeClr val="dk1"/>
                </a:solidFill>
              </a:rPr>
              <a:t> is assumed to be generated from Normal distribution)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>
                <a:solidFill>
                  <a:schemeClr val="dk1"/>
                </a:solidFill>
              </a:rPr>
              <a:t>Use cross-entropy loss instead (</a:t>
            </a:r>
            <a:r>
              <a:rPr i="1" lang="en" sz="2400">
                <a:solidFill>
                  <a:schemeClr val="dk1"/>
                </a:solidFill>
              </a:rPr>
              <a:t>y</a:t>
            </a:r>
            <a:r>
              <a:rPr lang="en" sz="2400">
                <a:solidFill>
                  <a:schemeClr val="dk1"/>
                </a:solidFill>
              </a:rPr>
              <a:t> assumed to be generated from Bernoulli distribution, i.e., </a:t>
            </a:r>
            <a:r>
              <a:rPr lang="en" sz="2400">
                <a:solidFill>
                  <a:schemeClr val="dk1"/>
                </a:solidFill>
              </a:rPr>
              <a:t>biased coin)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descr="Bildergebnis für linear regression binary data" id="1184" name="Google Shape;1184;p118"/>
          <p:cNvPicPr preferRelativeResize="0"/>
          <p:nvPr/>
        </p:nvPicPr>
        <p:blipFill rotWithShape="1">
          <a:blip r:embed="rId3">
            <a:alphaModFix/>
          </a:blip>
          <a:srcRect b="0" l="49581" r="0" t="0"/>
          <a:stretch/>
        </p:blipFill>
        <p:spPr>
          <a:xfrm>
            <a:off x="6158175" y="847075"/>
            <a:ext cx="2874125" cy="212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Google Shape;1185;p118"/>
          <p:cNvCxnSpPr/>
          <p:nvPr/>
        </p:nvCxnSpPr>
        <p:spPr>
          <a:xfrm flipH="1" rot="10800000">
            <a:off x="5069500" y="2107350"/>
            <a:ext cx="3027300" cy="556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6" name="Google Shape;1186;p118"/>
          <p:cNvSpPr txBox="1"/>
          <p:nvPr/>
        </p:nvSpPr>
        <p:spPr>
          <a:xfrm rot="-633036">
            <a:off x="4956433" y="2044619"/>
            <a:ext cx="1926775" cy="4152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“sigmoid”</a:t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19"/>
          <p:cNvSpPr txBox="1"/>
          <p:nvPr>
            <p:ph idx="1" type="body"/>
          </p:nvPr>
        </p:nvSpPr>
        <p:spPr>
          <a:xfrm>
            <a:off x="233232" y="1008126"/>
            <a:ext cx="85710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148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" sz="2500">
                <a:solidFill>
                  <a:srgbClr val="000000"/>
                </a:solidFill>
              </a:rPr>
              <a:t>T</a:t>
            </a:r>
            <a:r>
              <a:rPr lang="en" sz="2500">
                <a:solidFill>
                  <a:srgbClr val="000000"/>
                </a:solidFill>
              </a:rPr>
              <a:t>he more features the better?</a:t>
            </a:r>
            <a:endParaRPr sz="2500">
              <a:solidFill>
                <a:srgbClr val="000000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b="1" lang="en" sz="2500">
                <a:solidFill>
                  <a:srgbClr val="000000"/>
                </a:solidFill>
              </a:rPr>
              <a:t>No!</a:t>
            </a:r>
            <a:endParaRPr b="1" sz="2500">
              <a:solidFill>
                <a:srgbClr val="000000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" sz="2500">
                <a:solidFill>
                  <a:srgbClr val="000000"/>
                </a:solidFill>
              </a:rPr>
              <a:t>More features mean less bias, but more variance</a:t>
            </a:r>
            <a:endParaRPr sz="2500">
              <a:solidFill>
                <a:srgbClr val="000000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" sz="2500">
                <a:solidFill>
                  <a:srgbClr val="000000"/>
                </a:solidFill>
              </a:rPr>
              <a:t>Overfitting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" sz="2500">
                <a:solidFill>
                  <a:srgbClr val="000000"/>
                </a:solidFill>
              </a:rPr>
              <a:t>Carefully selected features can improve model accuracy</a:t>
            </a:r>
            <a:endParaRPr sz="2500">
              <a:solidFill>
                <a:srgbClr val="000000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" sz="2500">
                <a:solidFill>
                  <a:srgbClr val="000000"/>
                </a:solidFill>
              </a:rPr>
              <a:t>E.g., keep features that correlate with the label </a:t>
            </a:r>
            <a:r>
              <a:rPr i="1" lang="en" sz="2500">
                <a:solidFill>
                  <a:srgbClr val="000000"/>
                </a:solidFill>
              </a:rPr>
              <a:t>y</a:t>
            </a:r>
            <a:endParaRPr i="1" sz="2500">
              <a:solidFill>
                <a:srgbClr val="000000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" sz="2500">
                <a:solidFill>
                  <a:srgbClr val="000000"/>
                </a:solidFill>
              </a:rPr>
              <a:t>Forward/backward feature selection</a:t>
            </a:r>
            <a:endParaRPr sz="2500">
              <a:solidFill>
                <a:srgbClr val="000000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" sz="2500">
                <a:solidFill>
                  <a:srgbClr val="000000"/>
                </a:solidFill>
              </a:rPr>
              <a:t>Regularization (e.g., penalize norm of weight vector)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" sz="2500">
                <a:solidFill>
                  <a:srgbClr val="000000"/>
                </a:solidFill>
              </a:rPr>
              <a:t>More on such practical aspects: next lecture (“applied ML”)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192" name="Google Shape;1192;p119"/>
          <p:cNvSpPr txBox="1"/>
          <p:nvPr>
            <p:ph type="title"/>
          </p:nvPr>
        </p:nvSpPr>
        <p:spPr>
          <a:xfrm>
            <a:off x="229702" y="324161"/>
            <a:ext cx="8580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pic>
        <p:nvPicPr>
          <p:cNvPr id="1193" name="Google Shape;119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100" y="228600"/>
            <a:ext cx="1559100" cy="153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20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https://go.epfl.ch/ada2023-lec7-feedback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is Pumpkin Pete?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9" name="Google Shape;1199;p12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0" name="Google Shape;1200;p1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21"/>
          <p:cNvSpPr txBox="1"/>
          <p:nvPr>
            <p:ph idx="1" type="body"/>
          </p:nvPr>
        </p:nvSpPr>
        <p:spPr>
          <a:xfrm>
            <a:off x="179388" y="6250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Predictive </a:t>
            </a:r>
            <a:r>
              <a:rPr b="1" lang="en" sz="1800">
                <a:solidFill>
                  <a:srgbClr val="000000"/>
                </a:solidFill>
              </a:rPr>
              <a:t>performance </a:t>
            </a:r>
            <a:r>
              <a:rPr lang="en" sz="1800">
                <a:solidFill>
                  <a:srgbClr val="000000"/>
                </a:solidFill>
              </a:rPr>
              <a:t>(accuracy, </a:t>
            </a:r>
            <a:r>
              <a:rPr lang="en" sz="1800"/>
              <a:t>AUC/ROC, </a:t>
            </a:r>
            <a:r>
              <a:rPr lang="en" sz="1800">
                <a:solidFill>
                  <a:srgbClr val="000000"/>
                </a:solidFill>
              </a:rPr>
              <a:t>precision, recall, F1-score, etc.)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07" name="Google Shape;1207;p121"/>
          <p:cNvSpPr txBox="1"/>
          <p:nvPr>
            <p:ph type="title"/>
          </p:nvPr>
        </p:nvSpPr>
        <p:spPr>
          <a:xfrm>
            <a:off x="152400" y="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Criteria</a:t>
            </a:r>
            <a:endParaRPr b="0" i="0" sz="3600" u="none" cap="none" strike="noStrike">
              <a:solidFill>
                <a:schemeClr val="dk2"/>
              </a:solidFill>
            </a:endParaRPr>
          </a:p>
        </p:txBody>
      </p:sp>
      <p:sp>
        <p:nvSpPr>
          <p:cNvPr id="1208" name="Google Shape;1208;p121"/>
          <p:cNvSpPr txBox="1"/>
          <p:nvPr>
            <p:ph idx="1" type="body"/>
          </p:nvPr>
        </p:nvSpPr>
        <p:spPr>
          <a:xfrm>
            <a:off x="179388" y="1006078"/>
            <a:ext cx="83058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Speed and scalability</a:t>
            </a:r>
            <a:endParaRPr b="1" sz="1800"/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to build the model</a:t>
            </a:r>
            <a:endParaRPr sz="1800"/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to use the model</a:t>
            </a:r>
            <a:endParaRPr sz="1800"/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memory vs. on disk processing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lang="en" sz="1800">
                <a:solidFill>
                  <a:srgbClr val="000000"/>
                </a:solidFill>
              </a:rPr>
              <a:t>Communication cost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Robustness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Handling noise, outliers</a:t>
            </a:r>
            <a:r>
              <a:rPr lang="en" sz="1800">
                <a:solidFill>
                  <a:srgbClr val="000000"/>
                </a:solidFill>
              </a:rPr>
              <a:t>, 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sz="1800"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Interpretability</a:t>
            </a:r>
            <a:endParaRPr b="1" sz="1800"/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Understanding the model and its decisions (black box vs. white box)</a:t>
            </a:r>
            <a:endParaRPr sz="1800"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</a:rPr>
              <a:t>Compactness of the model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425450" lvl="1" marL="12001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 Sans"/>
              <a:buChar char="-"/>
            </a:pPr>
            <a:r>
              <a:rPr lang="en" sz="1800">
                <a:solidFill>
                  <a:srgbClr val="000000"/>
                </a:solidFill>
              </a:rPr>
              <a:t>Mobile and embedded devices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2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k-NN and the curse of dimensionality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22"/>
          <p:cNvSpPr txBox="1"/>
          <p:nvPr>
            <p:ph idx="1" type="body"/>
          </p:nvPr>
        </p:nvSpPr>
        <p:spPr>
          <a:xfrm>
            <a:off x="292608" y="977096"/>
            <a:ext cx="86136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curse of dimensionality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refers to </a:t>
            </a:r>
            <a:r>
              <a:rPr lang="en" sz="2400"/>
              <a:t>“weird”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phenomena that occur in high dimensions (100s to millions) that do not occur in low-dimensional (e.g. 3-dimensional) space.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particular data in high dimensions are much sparser (less dense) than data in low dimensions.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k-NN, </a:t>
            </a:r>
            <a:r>
              <a:rPr lang="en" sz="2400"/>
              <a:t>this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means there are </a:t>
            </a:r>
            <a:r>
              <a:rPr lang="en" sz="2400"/>
              <a:t>fewer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points that are very close in feature space (very similar) to the point X whose y we want to predict.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23"/>
          <p:cNvSpPr txBox="1"/>
          <p:nvPr>
            <p:ph idx="1" type="body"/>
          </p:nvPr>
        </p:nvSpPr>
        <p:spPr>
          <a:xfrm>
            <a:off x="292608" y="939247"/>
            <a:ext cx="86136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this perspective, it</a:t>
            </a:r>
            <a:r>
              <a:rPr lang="en" sz="2400"/>
              <a:t>’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surprising that kNN works at all in high dimensions.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Luckily real data are not like random points in a high-dimensional cube. Instead they live in </a:t>
            </a: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dense clusters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near </a:t>
            </a: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much lower-dimensional surfaces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/>
              <a:t>Also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points can be very “similar” even if their </a:t>
            </a:r>
            <a:r>
              <a:rPr lang="en" sz="2400"/>
              <a:t>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uclidean distance is large. E.g. documents with the same few dominant words are likely to be on the same topic</a:t>
            </a:r>
            <a:r>
              <a:rPr lang="en" sz="2400"/>
              <a:t> (--&gt; use different distance)</a:t>
            </a:r>
            <a:endParaRPr/>
          </a:p>
        </p:txBody>
      </p:sp>
      <p:sp>
        <p:nvSpPr>
          <p:cNvPr id="1220" name="Google Shape;1220;p123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k-NN and the curse of dimensionality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24"/>
          <p:cNvSpPr txBox="1"/>
          <p:nvPr>
            <p:ph idx="1" type="body"/>
          </p:nvPr>
        </p:nvSpPr>
        <p:spPr>
          <a:xfrm>
            <a:off x="1014300" y="1053300"/>
            <a:ext cx="7115400" cy="376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59" r="-639" t="-9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26" name="Google Shape;1226;p124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k-NN and the curse of dimensionality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4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Machine learning: t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echniques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64"/>
          <p:cNvSpPr txBox="1"/>
          <p:nvPr>
            <p:ph idx="1" type="body"/>
          </p:nvPr>
        </p:nvSpPr>
        <p:spPr>
          <a:xfrm>
            <a:off x="171675" y="740675"/>
            <a:ext cx="8780700" cy="4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Supervised </a:t>
            </a:r>
            <a:r>
              <a:rPr b="1" lang="en" sz="1800">
                <a:solidFill>
                  <a:srgbClr val="0070C0"/>
                </a:solidFill>
              </a:rPr>
              <a:t>l</a:t>
            </a:r>
            <a:r>
              <a:rPr b="1" i="0" lang="en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earning:</a:t>
            </a:r>
            <a:endParaRPr sz="1800"/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k-NN (k </a:t>
            </a:r>
            <a:r>
              <a:rPr lang="en" sz="1800"/>
              <a:t>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earest </a:t>
            </a:r>
            <a:r>
              <a:rPr lang="en" sz="1800"/>
              <a:t>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eighbors)</a:t>
            </a:r>
            <a:endParaRPr sz="1800"/>
          </a:p>
          <a:p>
            <a:pPr indent="-2476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Tree-based models: decision trees, r</a:t>
            </a:r>
            <a:r>
              <a:rPr lang="en" sz="1800"/>
              <a:t>andom forests</a:t>
            </a:r>
            <a:endParaRPr sz="1800"/>
          </a:p>
          <a:p>
            <a:pPr indent="-2476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Linear + logistic regression</a:t>
            </a:r>
            <a:endParaRPr sz="1800"/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</a:t>
            </a:r>
            <a:r>
              <a:rPr lang="en" sz="1800"/>
              <a:t>B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ayes</a:t>
            </a:r>
            <a:endParaRPr sz="1800"/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</a:t>
            </a:r>
            <a:r>
              <a:rPr lang="en" sz="1800"/>
              <a:t>v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ector </a:t>
            </a:r>
            <a:r>
              <a:rPr lang="en" sz="1800"/>
              <a:t>m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achines</a:t>
            </a:r>
            <a:endParaRPr sz="1800"/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Supervised 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eural </a:t>
            </a:r>
            <a:r>
              <a:rPr lang="en" sz="1800"/>
              <a:t>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etworks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etc.</a:t>
            </a:r>
            <a:endParaRPr sz="1800"/>
          </a:p>
          <a:p>
            <a:pPr indent="-2794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Unsupervised </a:t>
            </a:r>
            <a:r>
              <a:rPr b="1" lang="en" sz="1800">
                <a:solidFill>
                  <a:srgbClr val="0070C0"/>
                </a:solidFill>
              </a:rPr>
              <a:t>l</a:t>
            </a:r>
            <a:r>
              <a:rPr b="1" i="0" lang="en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earning:</a:t>
            </a:r>
            <a:endParaRPr sz="1800"/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800"/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Dimensionality reduction: t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opic </a:t>
            </a:r>
            <a:r>
              <a:rPr lang="en" sz="1800"/>
              <a:t>m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odel</a:t>
            </a:r>
            <a:r>
              <a:rPr lang="en" sz="1800"/>
              <a:t>ing, matrix factorization (PCA, SVD, word2vec)</a:t>
            </a:r>
            <a:endParaRPr sz="1800"/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Markov </a:t>
            </a:r>
            <a:r>
              <a:rPr lang="en" sz="1800"/>
              <a:t>m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odels</a:t>
            </a:r>
            <a:r>
              <a:rPr lang="en" sz="1800"/>
              <a:t> (HMM)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etc.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p64"/>
          <p:cNvGrpSpPr/>
          <p:nvPr/>
        </p:nvGrpSpPr>
        <p:grpSpPr>
          <a:xfrm>
            <a:off x="719555" y="919275"/>
            <a:ext cx="7850323" cy="1269701"/>
            <a:chOff x="719555" y="919275"/>
            <a:chExt cx="7850323" cy="1269701"/>
          </a:xfrm>
        </p:grpSpPr>
        <p:sp>
          <p:nvSpPr>
            <p:cNvPr id="346" name="Google Shape;346;p64"/>
            <p:cNvSpPr/>
            <p:nvPr/>
          </p:nvSpPr>
          <p:spPr>
            <a:xfrm>
              <a:off x="719555" y="966276"/>
              <a:ext cx="5073225" cy="1222700"/>
            </a:xfrm>
            <a:custGeom>
              <a:rect b="b" l="l" r="r" t="t"/>
              <a:pathLst>
                <a:path extrusionOk="0" h="48908" w="202929">
                  <a:moveTo>
                    <a:pt x="52563" y="5435"/>
                  </a:moveTo>
                  <a:cubicBezTo>
                    <a:pt x="36399" y="5435"/>
                    <a:pt x="16652" y="377"/>
                    <a:pt x="4380" y="10897"/>
                  </a:cubicBezTo>
                  <a:cubicBezTo>
                    <a:pt x="-2915" y="17150"/>
                    <a:pt x="-382" y="33810"/>
                    <a:pt x="7306" y="39573"/>
                  </a:cubicBezTo>
                  <a:cubicBezTo>
                    <a:pt x="17675" y="47344"/>
                    <a:pt x="32827" y="44303"/>
                    <a:pt x="45736" y="45425"/>
                  </a:cubicBezTo>
                  <a:cubicBezTo>
                    <a:pt x="70959" y="47618"/>
                    <a:pt x="96308" y="49374"/>
                    <a:pt x="121619" y="48741"/>
                  </a:cubicBezTo>
                  <a:cubicBezTo>
                    <a:pt x="139518" y="48294"/>
                    <a:pt x="157504" y="48286"/>
                    <a:pt x="175263" y="46010"/>
                  </a:cubicBezTo>
                  <a:cubicBezTo>
                    <a:pt x="185963" y="44639"/>
                    <a:pt x="200314" y="39197"/>
                    <a:pt x="202573" y="28649"/>
                  </a:cubicBezTo>
                  <a:cubicBezTo>
                    <a:pt x="206675" y="9498"/>
                    <a:pt x="170656" y="695"/>
                    <a:pt x="151074" y="363"/>
                  </a:cubicBezTo>
                  <a:cubicBezTo>
                    <a:pt x="118366" y="-191"/>
                    <a:pt x="84886" y="-1123"/>
                    <a:pt x="53148" y="6801"/>
                  </a:cubicBezTo>
                </a:path>
              </a:pathLst>
            </a:cu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7" name="Google Shape;347;p64"/>
            <p:cNvSpPr txBox="1"/>
            <p:nvPr/>
          </p:nvSpPr>
          <p:spPr>
            <a:xfrm>
              <a:off x="5847678" y="919275"/>
              <a:ext cx="27222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0FF00"/>
                  </a:solidFill>
                  <a:latin typeface="Calibri"/>
                  <a:ea typeface="Calibri"/>
                  <a:cs typeface="Calibri"/>
                  <a:sym typeface="Calibri"/>
                </a:rPr>
                <a:t>Today</a:t>
              </a:r>
              <a:endParaRPr b="1" sz="3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FF00"/>
                  </a:solidFill>
                  <a:latin typeface="Calibri"/>
                  <a:ea typeface="Calibri"/>
                  <a:cs typeface="Calibri"/>
                  <a:sym typeface="Calibri"/>
                </a:rPr>
                <a:t>(particularly in light of bias/variance tradeoff)</a:t>
              </a:r>
              <a:endParaRPr sz="2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64"/>
          <p:cNvGrpSpPr/>
          <p:nvPr/>
        </p:nvGrpSpPr>
        <p:grpSpPr>
          <a:xfrm>
            <a:off x="719550" y="3048000"/>
            <a:ext cx="8361182" cy="1507994"/>
            <a:chOff x="719550" y="3048000"/>
            <a:chExt cx="8361182" cy="1507994"/>
          </a:xfrm>
        </p:grpSpPr>
        <p:sp>
          <p:nvSpPr>
            <p:cNvPr id="349" name="Google Shape;349;p64"/>
            <p:cNvSpPr/>
            <p:nvPr/>
          </p:nvSpPr>
          <p:spPr>
            <a:xfrm>
              <a:off x="719550" y="3672227"/>
              <a:ext cx="8361182" cy="883768"/>
            </a:xfrm>
            <a:custGeom>
              <a:rect b="b" l="l" r="r" t="t"/>
              <a:pathLst>
                <a:path extrusionOk="0" h="48908" w="202929">
                  <a:moveTo>
                    <a:pt x="52563" y="5435"/>
                  </a:moveTo>
                  <a:cubicBezTo>
                    <a:pt x="36399" y="5435"/>
                    <a:pt x="16652" y="377"/>
                    <a:pt x="4380" y="10897"/>
                  </a:cubicBezTo>
                  <a:cubicBezTo>
                    <a:pt x="-2915" y="17150"/>
                    <a:pt x="-382" y="33810"/>
                    <a:pt x="7306" y="39573"/>
                  </a:cubicBezTo>
                  <a:cubicBezTo>
                    <a:pt x="17675" y="47344"/>
                    <a:pt x="32827" y="44303"/>
                    <a:pt x="45736" y="45425"/>
                  </a:cubicBezTo>
                  <a:cubicBezTo>
                    <a:pt x="70959" y="47618"/>
                    <a:pt x="96308" y="49374"/>
                    <a:pt x="121619" y="48741"/>
                  </a:cubicBezTo>
                  <a:cubicBezTo>
                    <a:pt x="139518" y="48294"/>
                    <a:pt x="157504" y="48286"/>
                    <a:pt x="175263" y="46010"/>
                  </a:cubicBezTo>
                  <a:cubicBezTo>
                    <a:pt x="185963" y="44639"/>
                    <a:pt x="200314" y="39197"/>
                    <a:pt x="202573" y="28649"/>
                  </a:cubicBezTo>
                  <a:cubicBezTo>
                    <a:pt x="206675" y="9498"/>
                    <a:pt x="170656" y="695"/>
                    <a:pt x="151074" y="363"/>
                  </a:cubicBezTo>
                  <a:cubicBezTo>
                    <a:pt x="118366" y="-191"/>
                    <a:pt x="84886" y="-1123"/>
                    <a:pt x="53148" y="6801"/>
                  </a:cubicBezTo>
                </a:path>
              </a:pathLst>
            </a:cu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0" name="Google Shape;350;p64"/>
            <p:cNvSpPr txBox="1"/>
            <p:nvPr/>
          </p:nvSpPr>
          <p:spPr>
            <a:xfrm>
              <a:off x="5021300" y="3048000"/>
              <a:ext cx="320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0FF00"/>
                  </a:solidFill>
                  <a:latin typeface="Calibri"/>
                  <a:ea typeface="Calibri"/>
                  <a:cs typeface="Calibri"/>
                  <a:sym typeface="Calibri"/>
                </a:rPr>
                <a:t>Lectures</a:t>
              </a:r>
              <a:r>
                <a:rPr b="1" lang="en" sz="3000">
                  <a:solidFill>
                    <a:srgbClr val="00FF00"/>
                  </a:solidFill>
                  <a:latin typeface="Calibri"/>
                  <a:ea typeface="Calibri"/>
                  <a:cs typeface="Calibri"/>
                  <a:sym typeface="Calibri"/>
                </a:rPr>
                <a:t> 9, 10, 11</a:t>
              </a:r>
              <a:endParaRPr b="1" sz="3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Intro to supervised learning: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k nearest neighbors (k-NN)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/>
          <p:nvPr>
            <p:ph type="title"/>
          </p:nvPr>
        </p:nvSpPr>
        <p:spPr>
          <a:xfrm>
            <a:off x="457200" y="48006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/>
              <a:t> n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earest </a:t>
            </a:r>
            <a:r>
              <a:rPr lang="en"/>
              <a:t>n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eighbors (k-NN)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66"/>
          <p:cNvSpPr txBox="1"/>
          <p:nvPr>
            <p:ph idx="1" type="body"/>
          </p:nvPr>
        </p:nvSpPr>
        <p:spPr>
          <a:xfrm>
            <a:off x="384048" y="740664"/>
            <a:ext cx="84033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Given a query item:</a:t>
            </a:r>
            <a:b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k closest matches</a:t>
            </a:r>
            <a:b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labeled dataset ↓</a:t>
            </a:r>
            <a:endParaRPr/>
          </a:p>
        </p:txBody>
      </p:sp>
      <p:pic>
        <p:nvPicPr>
          <p:cNvPr id="362" name="Google Shape;362;p66"/>
          <p:cNvPicPr preferRelativeResize="0"/>
          <p:nvPr/>
        </p:nvPicPr>
        <p:blipFill rotWithShape="1">
          <a:blip r:embed="rId3">
            <a:alphaModFix/>
          </a:blip>
          <a:srcRect b="16285" l="13416" r="10613" t="10881"/>
          <a:stretch/>
        </p:blipFill>
        <p:spPr>
          <a:xfrm>
            <a:off x="457200" y="2114075"/>
            <a:ext cx="5802600" cy="29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6"/>
          <p:cNvPicPr preferRelativeResize="0"/>
          <p:nvPr/>
        </p:nvPicPr>
        <p:blipFill rotWithShape="1">
          <a:blip r:embed="rId4">
            <a:alphaModFix/>
          </a:blip>
          <a:srcRect b="31416" l="49264" r="40609" t="50157"/>
          <a:stretch/>
        </p:blipFill>
        <p:spPr>
          <a:xfrm>
            <a:off x="4285685" y="839751"/>
            <a:ext cx="1185000" cy="9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6"/>
          <p:cNvPicPr preferRelativeResize="0"/>
          <p:nvPr/>
        </p:nvPicPr>
        <p:blipFill rotWithShape="1">
          <a:blip r:embed="rId4">
            <a:alphaModFix/>
          </a:blip>
          <a:srcRect b="31509" l="13519" r="77896" t="14785"/>
          <a:stretch/>
        </p:blipFill>
        <p:spPr>
          <a:xfrm>
            <a:off x="6259800" y="2111225"/>
            <a:ext cx="933600" cy="30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t1 XML">
  <a:themeElements>
    <a:clrScheme name="part1 XM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